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18"/>
  </p:notesMasterIdLst>
  <p:handoutMasterIdLst>
    <p:handoutMasterId r:id="rId19"/>
  </p:handoutMasterIdLst>
  <p:sldIdLst>
    <p:sldId id="285" r:id="rId3"/>
    <p:sldId id="294" r:id="rId4"/>
    <p:sldId id="293" r:id="rId5"/>
    <p:sldId id="295" r:id="rId6"/>
    <p:sldId id="298" r:id="rId7"/>
    <p:sldId id="307" r:id="rId8"/>
    <p:sldId id="299" r:id="rId9"/>
    <p:sldId id="300" r:id="rId10"/>
    <p:sldId id="297" r:id="rId11"/>
    <p:sldId id="296" r:id="rId12"/>
    <p:sldId id="301" r:id="rId13"/>
    <p:sldId id="302" r:id="rId14"/>
    <p:sldId id="303" r:id="rId15"/>
    <p:sldId id="304" r:id="rId16"/>
    <p:sldId id="305" r:id="rId17"/>
  </p:sldIdLst>
  <p:sldSz cx="9144000" cy="6858000" type="screen4x3"/>
  <p:notesSz cx="6858000" cy="9144000"/>
  <p:custDataLst>
    <p:tags r:id="rId2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07">
          <p15:clr>
            <a:srgbClr val="A4A3A4"/>
          </p15:clr>
        </p15:guide>
        <p15:guide id="3" orient="horz" pos="3758">
          <p15:clr>
            <a:srgbClr val="A4A3A4"/>
          </p15:clr>
        </p15:guide>
        <p15:guide id="4" orient="horz" pos="4227">
          <p15:clr>
            <a:srgbClr val="A4A3A4"/>
          </p15:clr>
        </p15:guide>
        <p15:guide id="5" orient="horz" pos="289">
          <p15:clr>
            <a:srgbClr val="A4A3A4"/>
          </p15:clr>
        </p15:guide>
        <p15:guide id="6" pos="2880">
          <p15:clr>
            <a:srgbClr val="A4A3A4"/>
          </p15:clr>
        </p15:guide>
        <p15:guide id="7" pos="295">
          <p15:clr>
            <a:srgbClr val="A4A3A4"/>
          </p15:clr>
        </p15:guide>
        <p15:guide id="8" pos="290">
          <p15:clr>
            <a:srgbClr val="A4A3A4"/>
          </p15:clr>
        </p15:guide>
        <p15:guide id="9" pos="5486">
          <p15:clr>
            <a:srgbClr val="A4A3A4"/>
          </p15:clr>
        </p15:guide>
        <p15:guide id="10" orient="horz" pos="3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3786" autoAdjust="0"/>
  </p:normalViewPr>
  <p:slideViewPr>
    <p:cSldViewPr>
      <p:cViewPr varScale="1">
        <p:scale>
          <a:sx n="129" d="100"/>
          <a:sy n="129" d="100"/>
        </p:scale>
        <p:origin x="438" y="120"/>
      </p:cViewPr>
      <p:guideLst>
        <p:guide orient="horz" pos="2160"/>
        <p:guide orient="horz" pos="907"/>
        <p:guide orient="horz" pos="3758"/>
        <p:guide orient="horz" pos="4227"/>
        <p:guide orient="horz" pos="289"/>
        <p:guide pos="2880"/>
        <p:guide pos="295"/>
        <p:guide pos="290"/>
        <p:guide pos="5486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2018-12-05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2018-12-05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ckholm Type Regular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ckholm Type Regular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83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857DF-9964-0C4E-BCFD-CD1E1642BFB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76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45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262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943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9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" y="1440000"/>
            <a:ext cx="5472608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underrubrik här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99" y="467862"/>
            <a:ext cx="1367968" cy="496800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9252520" y="13466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 smtClean="0">
              <a:solidFill>
                <a:schemeClr val="tx2"/>
              </a:solidFill>
            </a:endParaRPr>
          </a:p>
          <a:p>
            <a:r>
              <a:rPr lang="sv-SE" sz="1400" dirty="0" smtClean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57200" y="1440000"/>
            <a:ext cx="3888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513" y="1440000"/>
            <a:ext cx="4104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513" y="5446800"/>
            <a:ext cx="410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39998"/>
            <a:ext cx="4104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798800" y="1439863"/>
            <a:ext cx="3888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60374" y="5446800"/>
            <a:ext cx="410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8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39999"/>
            <a:ext cx="576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372000" y="1440000"/>
            <a:ext cx="23148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5733256"/>
            <a:ext cx="576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39999"/>
            <a:ext cx="8219256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5733256"/>
            <a:ext cx="82188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3888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888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98800" y="1484784"/>
            <a:ext cx="3888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98800" y="2174874"/>
            <a:ext cx="3888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5661248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4798800" y="5661248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46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9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" y="1440000"/>
            <a:ext cx="5472608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underrubrik här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9252520" y="13466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 smtClean="0">
              <a:solidFill>
                <a:schemeClr val="tx2"/>
              </a:solidFill>
            </a:endParaRPr>
          </a:p>
          <a:p>
            <a:r>
              <a:rPr lang="sv-SE" sz="1400" dirty="0" smtClean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4572513" y="1440000"/>
            <a:ext cx="4104000" cy="39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endParaRPr lang="sv-SE" noProof="0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49E1-AA31-4018-A25E-C31073080711}" type="datetime1">
              <a:rPr lang="sv-SE" smtClean="0"/>
              <a:t>2018-12-05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10B7088A-FB45-F64A-AAD6-0E66385A17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513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9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1" y="1440000"/>
            <a:ext cx="5472608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8" name="Bildobjekt 7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99" y="467862"/>
            <a:ext cx="1026000" cy="468000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9216516" y="39970"/>
            <a:ext cx="11881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050" dirty="0">
              <a:solidFill>
                <a:schemeClr val="tx2"/>
              </a:solidFill>
            </a:endParaRPr>
          </a:p>
          <a:p>
            <a:r>
              <a:rPr lang="sv-SE" sz="105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050" dirty="0">
                <a:solidFill>
                  <a:schemeClr val="tx2"/>
                </a:solidFill>
              </a:rPr>
              <a:t> </a:t>
            </a:r>
          </a:p>
          <a:p>
            <a:r>
              <a:rPr lang="sv-SE" sz="105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05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8581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 userDrawn="1"/>
        </p:nvSpPr>
        <p:spPr>
          <a:xfrm>
            <a:off x="9216516" y="39970"/>
            <a:ext cx="11881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050" dirty="0">
              <a:solidFill>
                <a:schemeClr val="tx2"/>
              </a:solidFill>
            </a:endParaRPr>
          </a:p>
          <a:p>
            <a:r>
              <a:rPr lang="sv-SE" sz="105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050" dirty="0">
                <a:solidFill>
                  <a:schemeClr val="tx2"/>
                </a:solidFill>
              </a:rPr>
              <a:t> </a:t>
            </a:r>
          </a:p>
          <a:p>
            <a:r>
              <a:rPr lang="sv-SE" sz="105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05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2261971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9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40000"/>
            <a:ext cx="54792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sp>
        <p:nvSpPr>
          <p:cNvPr id="10" name="textruta 8"/>
          <p:cNvSpPr txBox="1">
            <a:spLocks noChangeArrowheads="1"/>
          </p:cNvSpPr>
          <p:nvPr userDrawn="1"/>
        </p:nvSpPr>
        <p:spPr bwMode="auto">
          <a:xfrm>
            <a:off x="454026" y="6215064"/>
            <a:ext cx="260191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tockholm Type Regular" charset="0"/>
                <a:cs typeface="Stockholm Type Regular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9pPr>
          </a:lstStyle>
          <a:p>
            <a:pPr>
              <a:defRPr/>
            </a:pPr>
            <a:r>
              <a:rPr lang="en-GB" sz="750" b="0" i="0" noProof="0" dirty="0">
                <a:solidFill>
                  <a:schemeClr val="tx1"/>
                </a:solidFill>
                <a:latin typeface="Stockholm Type Regular" pitchFamily="2" charset="77"/>
              </a:rPr>
              <a:t>The Capital of Scandinavia</a:t>
            </a:r>
          </a:p>
        </p:txBody>
      </p:sp>
      <p:pic>
        <p:nvPicPr>
          <p:cNvPr id="11" name="Bildobjekt 1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99" y="467862"/>
            <a:ext cx="1026000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29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2"/>
            <a:ext cx="5508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75500" rIns="175500"/>
          <a:lstStyle>
            <a:lvl1pPr>
              <a:buNone/>
              <a:defRPr/>
            </a:lvl1pPr>
          </a:lstStyle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6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800" y="467862"/>
            <a:ext cx="1026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454026" y="6215064"/>
            <a:ext cx="260191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tockholm Type Regular" charset="0"/>
                <a:cs typeface="Stockholm Type Regular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9pPr>
          </a:lstStyle>
          <a:p>
            <a:pPr>
              <a:defRPr/>
            </a:pPr>
            <a:r>
              <a:rPr lang="en-GB" sz="750" b="0" i="0" noProof="0" dirty="0">
                <a:solidFill>
                  <a:schemeClr val="tx1"/>
                </a:solidFill>
                <a:latin typeface="Stockholm Type Regular" pitchFamily="2" charset="77"/>
              </a:rPr>
              <a:t>The Capital of Scandinavia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16516" y="4483354"/>
            <a:ext cx="118813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schemeClr val="tx2"/>
                </a:solidFill>
              </a:rPr>
              <a:t>Klicka på </a:t>
            </a:r>
            <a:r>
              <a:rPr lang="sv-SE" sz="1050" b="1" dirty="0">
                <a:solidFill>
                  <a:schemeClr val="tx2"/>
                </a:solidFill>
              </a:rPr>
              <a:t>STHLM</a:t>
            </a:r>
            <a:r>
              <a:rPr lang="sv-SE" sz="1050" baseline="0" dirty="0">
                <a:solidFill>
                  <a:schemeClr val="tx2"/>
                </a:solidFill>
              </a:rPr>
              <a:t> </a:t>
            </a:r>
            <a:r>
              <a:rPr lang="sv-SE" sz="1050" b="1" baseline="0" dirty="0">
                <a:solidFill>
                  <a:schemeClr val="tx2"/>
                </a:solidFill>
              </a:rPr>
              <a:t>bilder</a:t>
            </a:r>
            <a:r>
              <a:rPr lang="sv-SE" sz="105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71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2"/>
            <a:ext cx="5508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75500" rIns="175500"/>
          <a:lstStyle>
            <a:lvl1pPr>
              <a:buNone/>
              <a:defRPr/>
            </a:lvl1pPr>
          </a:lstStyle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6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99" y="467862"/>
            <a:ext cx="1026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454026" y="6215064"/>
            <a:ext cx="260191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tockholm Type Regular" charset="0"/>
                <a:cs typeface="Stockholm Type Regular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9pPr>
          </a:lstStyle>
          <a:p>
            <a:pPr>
              <a:defRPr/>
            </a:pPr>
            <a:r>
              <a:rPr lang="en-GB" sz="750" b="0" i="0" noProof="0" dirty="0">
                <a:solidFill>
                  <a:schemeClr val="tx1"/>
                </a:solidFill>
                <a:latin typeface="Stockholm Type Regular" pitchFamily="2" charset="77"/>
              </a:rPr>
              <a:t>The Capital of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9216516" y="4483354"/>
            <a:ext cx="118813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schemeClr val="tx2"/>
                </a:solidFill>
              </a:rPr>
              <a:t>Klicka på </a:t>
            </a:r>
            <a:r>
              <a:rPr lang="sv-SE" sz="1050" b="1" dirty="0">
                <a:solidFill>
                  <a:schemeClr val="tx2"/>
                </a:solidFill>
              </a:rPr>
              <a:t>STHLM</a:t>
            </a:r>
            <a:r>
              <a:rPr lang="sv-SE" sz="1050" baseline="0" dirty="0">
                <a:solidFill>
                  <a:schemeClr val="tx2"/>
                </a:solidFill>
              </a:rPr>
              <a:t> </a:t>
            </a:r>
            <a:r>
              <a:rPr lang="sv-SE" sz="1050" b="1" baseline="0" dirty="0">
                <a:solidFill>
                  <a:schemeClr val="tx2"/>
                </a:solidFill>
              </a:rPr>
              <a:t>bilder</a:t>
            </a:r>
            <a:r>
              <a:rPr lang="sv-SE" sz="105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08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2"/>
            <a:ext cx="5508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75500" rIns="175500"/>
          <a:lstStyle>
            <a:lvl1pPr>
              <a:buNone/>
              <a:defRPr/>
            </a:lvl1pPr>
          </a:lstStyle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6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99" y="467862"/>
            <a:ext cx="1026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454026" y="6215064"/>
            <a:ext cx="260191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tockholm Type Regular" charset="0"/>
                <a:cs typeface="Stockholm Type Regular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9pPr>
          </a:lstStyle>
          <a:p>
            <a:pPr>
              <a:defRPr/>
            </a:pPr>
            <a:r>
              <a:rPr lang="en-GB" sz="750" b="0" i="0" noProof="0" dirty="0">
                <a:solidFill>
                  <a:schemeClr val="tx1"/>
                </a:solidFill>
                <a:latin typeface="Stockholm Type Regular" pitchFamily="2" charset="77"/>
              </a:rPr>
              <a:t>The Capital of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9216516" y="4483354"/>
            <a:ext cx="118813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schemeClr val="tx2"/>
                </a:solidFill>
              </a:rPr>
              <a:t>Klicka på </a:t>
            </a:r>
            <a:r>
              <a:rPr lang="sv-SE" sz="1050" b="1" dirty="0">
                <a:solidFill>
                  <a:schemeClr val="tx2"/>
                </a:solidFill>
              </a:rPr>
              <a:t>STHLM</a:t>
            </a:r>
            <a:r>
              <a:rPr lang="sv-SE" sz="1050" baseline="0" dirty="0">
                <a:solidFill>
                  <a:schemeClr val="tx2"/>
                </a:solidFill>
              </a:rPr>
              <a:t> </a:t>
            </a:r>
            <a:r>
              <a:rPr lang="sv-SE" sz="1050" b="1" baseline="0" dirty="0">
                <a:solidFill>
                  <a:schemeClr val="tx2"/>
                </a:solidFill>
              </a:rPr>
              <a:t>bilder</a:t>
            </a:r>
            <a:r>
              <a:rPr lang="sv-SE" sz="105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05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2"/>
            <a:ext cx="5508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175500" rIns="175500"/>
          <a:lstStyle>
            <a:lvl1pPr>
              <a:buNone/>
              <a:defRPr/>
            </a:lvl1pPr>
          </a:lstStyle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6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99" y="467862"/>
            <a:ext cx="1026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454026" y="6215064"/>
            <a:ext cx="260191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tockholm Type Regular" charset="0"/>
                <a:cs typeface="Stockholm Type Regular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9pPr>
          </a:lstStyle>
          <a:p>
            <a:pPr>
              <a:defRPr/>
            </a:pPr>
            <a:r>
              <a:rPr lang="en-GB" sz="750" b="0" i="0" noProof="0" dirty="0">
                <a:solidFill>
                  <a:schemeClr val="tx1"/>
                </a:solidFill>
                <a:latin typeface="Stockholm Type Regular" pitchFamily="2" charset="77"/>
              </a:rPr>
              <a:t>The Capital of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9216516" y="4483354"/>
            <a:ext cx="118813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schemeClr val="tx2"/>
                </a:solidFill>
              </a:rPr>
              <a:t>Klicka på </a:t>
            </a:r>
            <a:r>
              <a:rPr lang="sv-SE" sz="1050" b="1" dirty="0">
                <a:solidFill>
                  <a:schemeClr val="tx2"/>
                </a:solidFill>
              </a:rPr>
              <a:t>STHLM</a:t>
            </a:r>
            <a:r>
              <a:rPr lang="sv-SE" sz="1050" baseline="0" dirty="0">
                <a:solidFill>
                  <a:schemeClr val="tx2"/>
                </a:solidFill>
              </a:rPr>
              <a:t> </a:t>
            </a:r>
            <a:r>
              <a:rPr lang="sv-SE" sz="1050" b="1" baseline="0" dirty="0">
                <a:solidFill>
                  <a:schemeClr val="tx2"/>
                </a:solidFill>
              </a:rPr>
              <a:t>bilder</a:t>
            </a:r>
            <a:r>
              <a:rPr lang="sv-SE" sz="105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31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182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9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40000"/>
            <a:ext cx="54792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underrubrik här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40001"/>
            <a:ext cx="3888000" cy="3960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05185" y="1440000"/>
            <a:ext cx="3888000" cy="3960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5863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57200" y="1440000"/>
            <a:ext cx="3888000" cy="3960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513" y="1440000"/>
            <a:ext cx="4104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513" y="5446800"/>
            <a:ext cx="4104000" cy="180000"/>
          </a:xfrm>
        </p:spPr>
        <p:txBody>
          <a:bodyPr/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16516" y="2348880"/>
            <a:ext cx="118813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schemeClr val="tx2"/>
                </a:solidFill>
              </a:rPr>
              <a:t>Klicka på </a:t>
            </a:r>
            <a:r>
              <a:rPr lang="sv-SE" sz="1050" b="1" dirty="0">
                <a:solidFill>
                  <a:schemeClr val="tx2"/>
                </a:solidFill>
              </a:rPr>
              <a:t>STHLM</a:t>
            </a:r>
            <a:r>
              <a:rPr lang="sv-SE" sz="1050" baseline="0" dirty="0">
                <a:solidFill>
                  <a:schemeClr val="tx2"/>
                </a:solidFill>
              </a:rPr>
              <a:t> </a:t>
            </a:r>
            <a:r>
              <a:rPr lang="sv-SE" sz="1050" b="1" baseline="0" dirty="0">
                <a:solidFill>
                  <a:schemeClr val="tx2"/>
                </a:solidFill>
              </a:rPr>
              <a:t>bilder</a:t>
            </a:r>
            <a:r>
              <a:rPr lang="sv-SE" sz="105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54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vänst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39998"/>
            <a:ext cx="4104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798800" y="1439863"/>
            <a:ext cx="3888000" cy="3960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60374" y="5446800"/>
            <a:ext cx="4104000" cy="180000"/>
          </a:xfrm>
        </p:spPr>
        <p:txBody>
          <a:bodyPr/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9216516" y="2348880"/>
            <a:ext cx="118813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schemeClr val="tx2"/>
                </a:solidFill>
              </a:rPr>
              <a:t>Klicka på </a:t>
            </a:r>
            <a:r>
              <a:rPr lang="sv-SE" sz="1050" b="1" dirty="0">
                <a:solidFill>
                  <a:schemeClr val="tx2"/>
                </a:solidFill>
              </a:rPr>
              <a:t>STHLM</a:t>
            </a:r>
            <a:r>
              <a:rPr lang="sv-SE" sz="1050" baseline="0" dirty="0">
                <a:solidFill>
                  <a:schemeClr val="tx2"/>
                </a:solidFill>
              </a:rPr>
              <a:t> </a:t>
            </a:r>
            <a:r>
              <a:rPr lang="sv-SE" sz="1050" b="1" baseline="0" dirty="0">
                <a:solidFill>
                  <a:schemeClr val="tx2"/>
                </a:solidFill>
              </a:rPr>
              <a:t>bilder</a:t>
            </a:r>
            <a:r>
              <a:rPr lang="sv-SE" sz="105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65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39999"/>
            <a:ext cx="576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372000" y="1440000"/>
            <a:ext cx="2314800" cy="42948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5733256"/>
            <a:ext cx="5760000" cy="180000"/>
          </a:xfrm>
        </p:spPr>
        <p:txBody>
          <a:bodyPr/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9216516" y="2348880"/>
            <a:ext cx="118813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schemeClr val="tx2"/>
                </a:solidFill>
              </a:rPr>
              <a:t>Klicka på </a:t>
            </a:r>
            <a:r>
              <a:rPr lang="sv-SE" sz="1050" b="1" dirty="0">
                <a:solidFill>
                  <a:schemeClr val="tx2"/>
                </a:solidFill>
              </a:rPr>
              <a:t>STHLM</a:t>
            </a:r>
            <a:r>
              <a:rPr lang="sv-SE" sz="1050" baseline="0" dirty="0">
                <a:solidFill>
                  <a:schemeClr val="tx2"/>
                </a:solidFill>
              </a:rPr>
              <a:t> </a:t>
            </a:r>
            <a:r>
              <a:rPr lang="sv-SE" sz="1050" b="1" baseline="0" dirty="0">
                <a:solidFill>
                  <a:schemeClr val="tx2"/>
                </a:solidFill>
              </a:rPr>
              <a:t>bilder</a:t>
            </a:r>
            <a:r>
              <a:rPr lang="sv-SE" sz="105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99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39999"/>
            <a:ext cx="8219256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5733256"/>
            <a:ext cx="8218800" cy="180000"/>
          </a:xfrm>
        </p:spPr>
        <p:txBody>
          <a:bodyPr/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16516" y="2348880"/>
            <a:ext cx="118813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schemeClr val="tx2"/>
                </a:solidFill>
              </a:rPr>
              <a:t>Klicka på </a:t>
            </a:r>
            <a:r>
              <a:rPr lang="sv-SE" sz="1050" b="1" dirty="0">
                <a:solidFill>
                  <a:schemeClr val="tx2"/>
                </a:solidFill>
              </a:rPr>
              <a:t>STHLM</a:t>
            </a:r>
            <a:r>
              <a:rPr lang="sv-SE" sz="1050" baseline="0" dirty="0">
                <a:solidFill>
                  <a:schemeClr val="tx2"/>
                </a:solidFill>
              </a:rPr>
              <a:t> </a:t>
            </a:r>
            <a:r>
              <a:rPr lang="sv-SE" sz="1050" b="1" baseline="0" dirty="0">
                <a:solidFill>
                  <a:schemeClr val="tx2"/>
                </a:solidFill>
              </a:rPr>
              <a:t>bilder</a:t>
            </a:r>
            <a:r>
              <a:rPr lang="sv-SE" sz="105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57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3888000" cy="639762"/>
          </a:xfrm>
        </p:spPr>
        <p:txBody>
          <a:bodyPr anchor="b"/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888000" cy="345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98800" y="1484784"/>
            <a:ext cx="3888000" cy="639762"/>
          </a:xfrm>
        </p:spPr>
        <p:txBody>
          <a:bodyPr anchor="b"/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98800" y="2174874"/>
            <a:ext cx="3888000" cy="345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3327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latin typeface="Stockholm Type Bold" pitchFamily="50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4677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5452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1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5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125548"/>
            <a:ext cx="95726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85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1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5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125548"/>
            <a:ext cx="1026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3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1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5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125548"/>
            <a:ext cx="95726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54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1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5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125548"/>
            <a:ext cx="95726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5733256"/>
            <a:ext cx="72828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72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40001"/>
            <a:ext cx="3888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05185" y="1440000"/>
            <a:ext cx="3888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4" y="5445224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4805185" y="5445224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990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40001"/>
            <a:ext cx="7283152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94800" y="6312141"/>
            <a:ext cx="79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178000" y="6451624"/>
            <a:ext cx="47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82800" y="6451624"/>
            <a:ext cx="50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15681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64" r:id="rId10"/>
    <p:sldLayoutId id="2147483665" r:id="rId11"/>
    <p:sldLayoutId id="2147483668" r:id="rId12"/>
    <p:sldLayoutId id="2147483667" r:id="rId13"/>
    <p:sldLayoutId id="2147483653" r:id="rId14"/>
    <p:sldLayoutId id="2147483654" r:id="rId15"/>
    <p:sldLayoutId id="2147483655" r:id="rId16"/>
    <p:sldLayoutId id="2147483651" r:id="rId17"/>
    <p:sldLayoutId id="2147483661" r:id="rId18"/>
    <p:sldLayoutId id="2147483662" r:id="rId19"/>
    <p:sldLayoutId id="2147483663" r:id="rId20"/>
    <p:sldLayoutId id="2147483669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40001"/>
            <a:ext cx="7283152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94800" y="6186018"/>
            <a:ext cx="79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178000" y="6325501"/>
            <a:ext cx="47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82800" y="6325501"/>
            <a:ext cx="50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125548"/>
            <a:ext cx="102537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0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Stockholm Type Bold" pitchFamily="50" charset="0"/>
          <a:ea typeface="+mj-ea"/>
          <a:cs typeface="+mj-cs"/>
        </a:defRPr>
      </a:lvl1pPr>
    </p:titleStyle>
    <p:bodyStyle>
      <a:lvl1pPr marL="135000" indent="-135000" algn="l" defTabSz="685800" rtl="0" eaLnBrk="1" latinLnBrk="0" hangingPunct="1">
        <a:spcBef>
          <a:spcPct val="2000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tockholm Type Regular" pitchFamily="50" charset="0"/>
          <a:ea typeface="+mn-ea"/>
          <a:cs typeface="Stockholm Type Regular" pitchFamily="50" charset="0"/>
        </a:defRPr>
      </a:lvl1pPr>
      <a:lvl2pPr marL="298847" indent="-164306" algn="l" defTabSz="685800" rtl="0" eaLnBrk="1" latinLnBrk="0" hangingPunct="1">
        <a:spcBef>
          <a:spcPct val="20000"/>
        </a:spcBef>
        <a:spcAft>
          <a:spcPts val="225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Stockholm Type Regular"/>
          <a:ea typeface="+mn-ea"/>
          <a:cs typeface="Stockholm Type Regular"/>
        </a:defRPr>
      </a:lvl2pPr>
      <a:lvl3pPr marL="438150" indent="-146447" algn="l" defTabSz="685800" rtl="0" eaLnBrk="1" latinLnBrk="0" hangingPunct="1">
        <a:spcBef>
          <a:spcPct val="20000"/>
        </a:spcBef>
        <a:spcAft>
          <a:spcPts val="225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tockholm Type Regular"/>
          <a:ea typeface="+mn-ea"/>
          <a:cs typeface="Stockholm Type Regular"/>
        </a:defRPr>
      </a:lvl3pPr>
      <a:lvl4pPr marL="609600" indent="-158354" algn="l" defTabSz="685800" rtl="0" eaLnBrk="1" latinLnBrk="0" hangingPunct="1">
        <a:spcBef>
          <a:spcPct val="20000"/>
        </a:spcBef>
        <a:spcAft>
          <a:spcPts val="225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Stockholm Type Regular"/>
          <a:ea typeface="+mn-ea"/>
          <a:cs typeface="Stockholm Type Regular"/>
        </a:defRPr>
      </a:lvl4pPr>
      <a:lvl5pPr marL="756047" indent="-159544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Stockholm Type Regular"/>
          <a:ea typeface="+mn-ea"/>
          <a:cs typeface="Stockholm Type Regular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laxvik@stockholm.se" TargetMode="External"/><Relationship Id="rId2" Type="http://schemas.openxmlformats.org/officeDocument/2006/relationships/hyperlink" Target="mailto:ingemar.sollgard@stockholm.s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foretag.stockholm.se/Foretagsservice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6419056" cy="968400"/>
          </a:xfrm>
        </p:spPr>
        <p:txBody>
          <a:bodyPr/>
          <a:lstStyle/>
          <a:p>
            <a:r>
              <a:rPr lang="sv-SE" dirty="0" smtClean="0"/>
              <a:t>Samverkan</a:t>
            </a:r>
            <a:br>
              <a:rPr lang="sv-SE" dirty="0" smtClean="0"/>
            </a:br>
            <a:r>
              <a:rPr lang="sv-SE" dirty="0" smtClean="0"/>
              <a:t>Kungsholmens stadsdelsförvaltning</a:t>
            </a:r>
            <a:br>
              <a:rPr lang="sv-SE" dirty="0" smtClean="0"/>
            </a:br>
            <a:r>
              <a:rPr lang="sv-SE" dirty="0" smtClean="0"/>
              <a:t>Företagarföreningar på Kungsholmen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457200" y="2060848"/>
            <a:ext cx="7859216" cy="1152128"/>
          </a:xfrm>
        </p:spPr>
        <p:txBody>
          <a:bodyPr/>
          <a:lstStyle/>
          <a:p>
            <a:r>
              <a:rPr lang="sv-SE" dirty="0" smtClean="0"/>
              <a:t>Ingemar Sollgard, </a:t>
            </a:r>
            <a:r>
              <a:rPr lang="sv-SE" dirty="0" smtClean="0">
                <a:hlinkClick r:id="rId2"/>
              </a:rPr>
              <a:t>ingemar.sollgard@stockholm.se</a:t>
            </a:r>
            <a:r>
              <a:rPr lang="sv-SE" dirty="0" smtClean="0"/>
              <a:t>, </a:t>
            </a:r>
            <a:r>
              <a:rPr lang="sv-SE" dirty="0" err="1" smtClean="0"/>
              <a:t>tel</a:t>
            </a:r>
            <a:r>
              <a:rPr lang="sv-SE" dirty="0" smtClean="0"/>
              <a:t> 08-50808444</a:t>
            </a:r>
          </a:p>
          <a:p>
            <a:r>
              <a:rPr lang="sv-SE" dirty="0"/>
              <a:t>Maria Laxvik, </a:t>
            </a:r>
            <a:r>
              <a:rPr lang="sv-SE" dirty="0">
                <a:hlinkClick r:id="rId3"/>
              </a:rPr>
              <a:t>maria.laxvik@stockholm.se</a:t>
            </a:r>
            <a:r>
              <a:rPr lang="sv-SE" dirty="0"/>
              <a:t>, </a:t>
            </a:r>
            <a:r>
              <a:rPr lang="sv-SE" dirty="0" err="1"/>
              <a:t>tel</a:t>
            </a:r>
            <a:r>
              <a:rPr lang="sv-SE" dirty="0"/>
              <a:t> 08-50808011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83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Mål och uppdrag 2019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21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-2052736" y="476672"/>
            <a:ext cx="9144000" cy="623700"/>
          </a:xfrm>
        </p:spPr>
        <p:txBody>
          <a:bodyPr/>
          <a:lstStyle/>
          <a:p>
            <a:pPr algn="ctr"/>
            <a:r>
              <a:rPr lang="sv-SE" dirty="0"/>
              <a:t>Inriktningsmål 2019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4294967295"/>
          </p:nvPr>
        </p:nvSpPr>
        <p:spPr>
          <a:xfrm>
            <a:off x="827584" y="1628800"/>
            <a:ext cx="4814292" cy="2970000"/>
          </a:xfrm>
          <a:prstGeom prst="rect">
            <a:avLst/>
          </a:prstGeo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En modern storstad med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möjligheter för alla.</a:t>
            </a:r>
          </a:p>
          <a:p>
            <a:r>
              <a:rPr lang="sv-SE" dirty="0">
                <a:solidFill>
                  <a:schemeClr val="bg1"/>
                </a:solidFill>
              </a:rPr>
              <a:t>En hållbart växande och dynamisk storstad med hög tillväxt</a:t>
            </a:r>
            <a:r>
              <a:rPr lang="sv-SE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sv-S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En </a:t>
            </a:r>
            <a:r>
              <a:rPr lang="sv-SE" dirty="0">
                <a:solidFill>
                  <a:schemeClr val="bg1"/>
                </a:solidFill>
              </a:rPr>
              <a:t>ekonomiskt hållbar och innovativ storstad för framtiden.</a:t>
            </a:r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259632" y="3113800"/>
            <a:ext cx="5048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Stockholm </a:t>
            </a:r>
            <a:r>
              <a:rPr lang="sv-SE" dirty="0"/>
              <a:t>har Sveriges bästa företagsklimat och ett internationellt konkurrenskraftigt näringsliv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5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Företagande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8"/>
          </p:nvPr>
        </p:nvSpPr>
        <p:spPr>
          <a:xfrm>
            <a:off x="476463" y="2132856"/>
            <a:ext cx="4814292" cy="297000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8"/>
          </p:nvPr>
        </p:nvSpPr>
        <p:spPr>
          <a:xfrm>
            <a:off x="476463" y="1288800"/>
            <a:ext cx="4814292" cy="2970000"/>
          </a:xfrm>
        </p:spPr>
        <p:txBody>
          <a:bodyPr/>
          <a:lstStyle/>
          <a:p>
            <a:pPr lvl="0"/>
            <a:r>
              <a:rPr lang="sv-SE" dirty="0"/>
              <a:t>Arbetet med ett gott näringslivsklimat växlas upp </a:t>
            </a:r>
          </a:p>
          <a:p>
            <a:pPr lvl="0"/>
            <a:r>
              <a:rPr lang="sv-SE" dirty="0"/>
              <a:t>Mayor’s </a:t>
            </a:r>
            <a:r>
              <a:rPr lang="sv-SE" dirty="0" err="1"/>
              <a:t>Advisory</a:t>
            </a:r>
            <a:r>
              <a:rPr lang="sv-SE" dirty="0"/>
              <a:t> Board för formaliserad och kontinuerlig dialog mellan stadens politiska ledning och näringslivsföreträdare</a:t>
            </a:r>
          </a:p>
          <a:p>
            <a:pPr lvl="0"/>
            <a:r>
              <a:rPr lang="sv-SE" dirty="0"/>
              <a:t>Ny näringslivspolicy</a:t>
            </a:r>
          </a:p>
          <a:p>
            <a:pPr lvl="0"/>
            <a:r>
              <a:rPr lang="sv-SE" dirty="0"/>
              <a:t>”En väg in” för stadens entreprenörer </a:t>
            </a:r>
          </a:p>
          <a:p>
            <a:pPr lvl="0"/>
            <a:r>
              <a:rPr lang="sv-SE" dirty="0"/>
              <a:t>Utreda en servicegaranti för att garantera att staden levererar tjänster i tid till både företag och privatpersoner</a:t>
            </a:r>
          </a:p>
          <a:p>
            <a:pPr lvl="0"/>
            <a:r>
              <a:rPr lang="sv-SE" dirty="0"/>
              <a:t>Stadsövergripande översyn av stadens regelverk för att minimera regelbördan för </a:t>
            </a:r>
            <a:r>
              <a:rPr lang="sv-SE" dirty="0" smtClean="0"/>
              <a:t>företag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17887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Företagande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8"/>
          </p:nvPr>
        </p:nvSpPr>
        <p:spPr>
          <a:xfrm>
            <a:off x="476463" y="2132856"/>
            <a:ext cx="4814292" cy="297000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8"/>
          </p:nvPr>
        </p:nvSpPr>
        <p:spPr>
          <a:xfrm>
            <a:off x="431277" y="1484784"/>
            <a:ext cx="4814292" cy="2970000"/>
          </a:xfrm>
        </p:spPr>
        <p:txBody>
          <a:bodyPr/>
          <a:lstStyle/>
          <a:p>
            <a:pPr lvl="0"/>
            <a:r>
              <a:rPr lang="sv-SE" dirty="0" smtClean="0"/>
              <a:t>Förenkla </a:t>
            </a:r>
            <a:r>
              <a:rPr lang="sv-SE" dirty="0"/>
              <a:t>upphandlingsprocessen i syfte att underlätta för småföretag, start-</a:t>
            </a:r>
            <a:r>
              <a:rPr lang="sv-SE" dirty="0" err="1"/>
              <a:t>ups</a:t>
            </a:r>
            <a:r>
              <a:rPr lang="sv-SE" dirty="0"/>
              <a:t> och innovationsföretag att delta i stadens upphandlingar</a:t>
            </a:r>
          </a:p>
          <a:p>
            <a:pPr lvl="0"/>
            <a:r>
              <a:rPr lang="sv-SE" dirty="0"/>
              <a:t>Stärka fokus på näringslivsfrågor i stadens stadsutvecklingsprocesser</a:t>
            </a:r>
          </a:p>
          <a:p>
            <a:pPr lvl="0"/>
            <a:r>
              <a:rPr lang="sv-SE" dirty="0"/>
              <a:t>Följa upp andel upphandlad verksamhet i konkurrens </a:t>
            </a:r>
          </a:p>
          <a:p>
            <a:pPr lvl="0"/>
            <a:r>
              <a:rPr lang="sv-SE" dirty="0"/>
              <a:t>Handlingsplan för arbetet med artificiell intelligens (AI), robotisering och maskininlärning (ML)</a:t>
            </a:r>
          </a:p>
          <a:p>
            <a:pPr lvl="0"/>
            <a:r>
              <a:rPr lang="sv-SE" dirty="0"/>
              <a:t>Arbeta för att utländska universitet etablerar filialer i Stockholm</a:t>
            </a:r>
          </a:p>
          <a:p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Uppdrag till stadsdelsnämnderna (urval)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8"/>
          </p:nvPr>
        </p:nvSpPr>
        <p:spPr>
          <a:xfrm>
            <a:off x="457200" y="1440000"/>
            <a:ext cx="8363272" cy="5301368"/>
          </a:xfrm>
        </p:spPr>
        <p:txBody>
          <a:bodyPr/>
          <a:lstStyle/>
          <a:p>
            <a:r>
              <a:rPr lang="sv-SE" sz="1600" dirty="0" smtClean="0"/>
              <a:t>utveckla </a:t>
            </a:r>
            <a:r>
              <a:rPr lang="sv-SE" sz="1600" dirty="0"/>
              <a:t>samverkan med högkvalitativa och innovativa externa utförare för att säkerställa valfrihet och ett brett och varierat utbud för stockholmarna samt hög kvalitet i välfärdens kärnverksamheter </a:t>
            </a:r>
            <a:endParaRPr lang="sv-SE" sz="1600" dirty="0" smtClean="0"/>
          </a:p>
          <a:p>
            <a:r>
              <a:rPr lang="sv-SE" sz="1600" dirty="0" smtClean="0"/>
              <a:t>samverka </a:t>
            </a:r>
            <a:r>
              <a:rPr lang="sv-SE" sz="1600" dirty="0"/>
              <a:t>både inom staden och externt med näringsliv och civilsamhälle för att nyanlända ska etableras snabbt på arbetsmarknaden </a:t>
            </a:r>
          </a:p>
          <a:p>
            <a:r>
              <a:rPr lang="sv-SE" sz="1600" dirty="0" smtClean="0"/>
              <a:t>samarbeta </a:t>
            </a:r>
            <a:r>
              <a:rPr lang="sv-SE" sz="1600" dirty="0"/>
              <a:t>med kommunstyrelsen och Stockholm Business Region AB för att kartlägga möjligheterna för ökad hållbar tillväxt inom respektive stadsdels geografiska område genom en lokal näringslivsanalys samt föra lokala </a:t>
            </a:r>
            <a:r>
              <a:rPr lang="sv-SE" sz="1600" dirty="0" smtClean="0"/>
              <a:t>näringslivsdialoger </a:t>
            </a:r>
            <a:r>
              <a:rPr lang="sv-SE" sz="1600" dirty="0"/>
              <a:t>i sina respektive stadsdelar </a:t>
            </a:r>
          </a:p>
          <a:p>
            <a:r>
              <a:rPr lang="sv-SE" sz="1600" dirty="0" smtClean="0"/>
              <a:t> </a:t>
            </a:r>
            <a:r>
              <a:rPr lang="sv-SE" sz="1600" dirty="0"/>
              <a:t>samverka med Stockholm Business Region AB för att förbättra det lokala </a:t>
            </a:r>
            <a:r>
              <a:rPr lang="sv-SE" sz="1600" dirty="0" smtClean="0"/>
              <a:t>näringslivets </a:t>
            </a:r>
            <a:r>
              <a:rPr lang="sv-SE" sz="1600" dirty="0"/>
              <a:t>förutsättningar </a:t>
            </a:r>
            <a:endParaRPr lang="sv-SE" sz="1600" dirty="0" smtClean="0"/>
          </a:p>
          <a:p>
            <a:r>
              <a:rPr lang="sv-SE" sz="1600" dirty="0" smtClean="0"/>
              <a:t>genom </a:t>
            </a:r>
            <a:r>
              <a:rPr lang="sv-SE" sz="1600" dirty="0"/>
              <a:t>utvecklad platssamverkan förbättra och förstärka samverkan med polis, det lokala näringslivet, civilsamhället och andra relevanta aktörer i trygghets- och säkerhetsarbetet </a:t>
            </a:r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9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Lokal näringslivsanalys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/>
          <a:srcRect l="24370" t="10207" r="25550" b="9575"/>
          <a:stretch/>
        </p:blipFill>
        <p:spPr>
          <a:xfrm>
            <a:off x="1187624" y="990000"/>
            <a:ext cx="6516000" cy="5868000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62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Program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57200" y="1440000"/>
            <a:ext cx="7139136" cy="4941328"/>
          </a:xfrm>
        </p:spPr>
        <p:txBody>
          <a:bodyPr/>
          <a:lstStyle/>
          <a:p>
            <a:pPr lvl="0"/>
            <a:r>
              <a:rPr lang="sv-SE" b="1" dirty="0"/>
              <a:t>07:30 Frukost med mingel </a:t>
            </a:r>
            <a:endParaRPr lang="sv-SE" dirty="0"/>
          </a:p>
          <a:p>
            <a:r>
              <a:rPr lang="sv-SE" b="1" dirty="0" smtClean="0"/>
              <a:t>08:00 </a:t>
            </a:r>
            <a:r>
              <a:rPr lang="sv-SE" b="1" dirty="0"/>
              <a:t>Exploateringskontoret</a:t>
            </a:r>
            <a:r>
              <a:rPr lang="sv-SE" dirty="0"/>
              <a:t> </a:t>
            </a:r>
          </a:p>
          <a:p>
            <a:r>
              <a:rPr lang="sv-SE" dirty="0" smtClean="0"/>
              <a:t>Matilda </a:t>
            </a:r>
            <a:r>
              <a:rPr lang="sv-SE" dirty="0"/>
              <a:t>Lewis och Monica </a:t>
            </a:r>
            <a:r>
              <a:rPr lang="sv-SE" dirty="0" smtClean="0"/>
              <a:t>Almquist</a:t>
            </a:r>
            <a:endParaRPr lang="sv-SE" dirty="0"/>
          </a:p>
          <a:p>
            <a:r>
              <a:rPr lang="sv-SE" b="1" dirty="0" smtClean="0"/>
              <a:t>08:30 </a:t>
            </a:r>
            <a:r>
              <a:rPr lang="sv-SE" b="1" dirty="0"/>
              <a:t>Stadsdelsförvaltningen </a:t>
            </a:r>
            <a:endParaRPr lang="sv-SE" b="1" dirty="0" smtClean="0"/>
          </a:p>
          <a:p>
            <a:r>
              <a:rPr lang="sv-SE" dirty="0"/>
              <a:t>O</a:t>
            </a:r>
            <a:r>
              <a:rPr lang="sv-SE" dirty="0" smtClean="0"/>
              <a:t>rganisation </a:t>
            </a:r>
            <a:r>
              <a:rPr lang="sv-SE" dirty="0"/>
              <a:t>för </a:t>
            </a:r>
            <a:r>
              <a:rPr lang="sv-SE" dirty="0" smtClean="0"/>
              <a:t>näringslivsfrågor</a:t>
            </a:r>
          </a:p>
          <a:p>
            <a:r>
              <a:rPr lang="sv-SE" b="1" dirty="0" smtClean="0"/>
              <a:t>08:50 Stadsdelsförvaltningen </a:t>
            </a:r>
            <a:endParaRPr lang="sv-SE" dirty="0"/>
          </a:p>
          <a:p>
            <a:r>
              <a:rPr lang="sv-SE" dirty="0"/>
              <a:t>U</a:t>
            </a:r>
            <a:r>
              <a:rPr lang="sv-SE" dirty="0" smtClean="0"/>
              <a:t>ppdragen </a:t>
            </a:r>
            <a:r>
              <a:rPr lang="sv-SE" dirty="0" smtClean="0"/>
              <a:t>i Stockholms stads budget för 2019 för näringslivs- och arbetsmarknadsfrågor </a:t>
            </a:r>
          </a:p>
          <a:p>
            <a:r>
              <a:rPr lang="sv-SE" b="1" dirty="0" smtClean="0"/>
              <a:t>09:00 </a:t>
            </a:r>
            <a:r>
              <a:rPr lang="sv-SE" b="1" dirty="0"/>
              <a:t>Avslut</a:t>
            </a:r>
            <a:endParaRPr lang="sv-SE" dirty="0"/>
          </a:p>
          <a:p>
            <a:r>
              <a:rPr lang="sv-SE" dirty="0"/>
              <a:t>Stadsdelsförvaltningens representanter finns tillgängliga för dialog och synpunkter efter programmet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37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Exploateringskontoret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22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915000" cy="968400"/>
          </a:xfrm>
        </p:spPr>
        <p:txBody>
          <a:bodyPr/>
          <a:lstStyle/>
          <a:p>
            <a:r>
              <a:rPr lang="sv-SE" dirty="0" smtClean="0"/>
              <a:t>Organisation för näringslivsfrågor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37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Stockholms stads organisation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ktangel med rundade hörn 4"/>
          <p:cNvSpPr/>
          <p:nvPr/>
        </p:nvSpPr>
        <p:spPr>
          <a:xfrm>
            <a:off x="2771800" y="1126535"/>
            <a:ext cx="2448272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Kommunfullmäktige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2879812" y="1662108"/>
            <a:ext cx="2232248" cy="33281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sv-SE" dirty="0" smtClean="0"/>
              <a:t>Kommunstyrelse</a:t>
            </a:r>
            <a:endParaRPr lang="sv-SE" dirty="0"/>
          </a:p>
        </p:txBody>
      </p:sp>
      <p:sp>
        <p:nvSpPr>
          <p:cNvPr id="7" name="Rektangel med rundade hörn 6"/>
          <p:cNvSpPr/>
          <p:nvPr/>
        </p:nvSpPr>
        <p:spPr>
          <a:xfrm>
            <a:off x="3303320" y="3203784"/>
            <a:ext cx="1385231" cy="62844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Stadsdels-nämnder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5724128" y="3337987"/>
            <a:ext cx="2232248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Bolag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457200" y="3337987"/>
            <a:ext cx="2232248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Facknämnder</a:t>
            </a:r>
          </a:p>
        </p:txBody>
      </p:sp>
      <p:sp>
        <p:nvSpPr>
          <p:cNvPr id="12" name="Platshållare för innehåll 5"/>
          <p:cNvSpPr txBox="1">
            <a:spLocks/>
          </p:cNvSpPr>
          <p:nvPr/>
        </p:nvSpPr>
        <p:spPr>
          <a:xfrm>
            <a:off x="3185845" y="2158087"/>
            <a:ext cx="1620180" cy="61553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Borgarråds-beredning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88240" y="3864089"/>
            <a:ext cx="2856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T.ex. trafiknämnden, stadsbyggnadsnämnden, miljönämnden, exploateringsnämnden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5713986" y="3919508"/>
            <a:ext cx="2856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T.ex. kommunala fastighetsbolag och bostadsbolag, SBR med dotterbolagen Visit Stockholm och </a:t>
            </a:r>
            <a:r>
              <a:rPr lang="sv-SE" dirty="0" err="1" smtClean="0"/>
              <a:t>Invest</a:t>
            </a:r>
            <a:r>
              <a:rPr lang="sv-SE" dirty="0" smtClean="0"/>
              <a:t> Stockholm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7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7F5DD12-A703-4B7A-8B35-1ED3ED9443D1}"/>
              </a:ext>
            </a:extLst>
          </p:cNvPr>
          <p:cNvSpPr txBox="1"/>
          <p:nvPr/>
        </p:nvSpPr>
        <p:spPr>
          <a:xfrm>
            <a:off x="437555" y="5332281"/>
            <a:ext cx="675000" cy="35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7000" tIns="27000" rIns="0" bIns="13500" rtlCol="0">
            <a:noAutofit/>
          </a:bodyPr>
          <a:lstStyle/>
          <a:p>
            <a:pPr algn="ctr" defTabSz="685800">
              <a:lnSpc>
                <a:spcPct val="105000"/>
              </a:lnSpc>
            </a:pPr>
            <a:endParaRPr lang="sv-SE" sz="488" b="1" spc="-8" dirty="0">
              <a:solidFill>
                <a:srgbClr val="000000"/>
              </a:solidFill>
              <a:latin typeface="Stockholm Type Regular"/>
            </a:endParaRPr>
          </a:p>
          <a:p>
            <a:pPr algn="ctr"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Karin </a:t>
            </a:r>
            <a:r>
              <a:rPr lang="sv-SE" sz="488" b="1" spc="-8" dirty="0" err="1">
                <a:solidFill>
                  <a:srgbClr val="000000"/>
                </a:solidFill>
                <a:latin typeface="Stockholm Type Regular"/>
              </a:rPr>
              <a:t>Wanngård</a:t>
            </a: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 (S)</a:t>
            </a:r>
            <a:endParaRPr lang="en-GB" sz="488" b="1" spc="-8" dirty="0">
              <a:solidFill>
                <a:srgbClr val="000000"/>
              </a:solidFill>
              <a:latin typeface="Stockholm Type Regular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C73A6C-9570-4298-956D-902782A1F4BE}"/>
              </a:ext>
            </a:extLst>
          </p:cNvPr>
          <p:cNvSpPr txBox="1"/>
          <p:nvPr/>
        </p:nvSpPr>
        <p:spPr>
          <a:xfrm>
            <a:off x="1267421" y="5332281"/>
            <a:ext cx="675000" cy="35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7000" tIns="27000" rIns="0" bIns="13500" rtlCol="0">
            <a:noAutofit/>
          </a:bodyPr>
          <a:lstStyle/>
          <a:p>
            <a:pPr algn="ctr" defTabSz="685800">
              <a:lnSpc>
                <a:spcPct val="105000"/>
              </a:lnSpc>
            </a:pPr>
            <a:endParaRPr lang="sv-SE" sz="488" b="1" spc="-8" dirty="0">
              <a:solidFill>
                <a:srgbClr val="000000"/>
              </a:solidFill>
              <a:latin typeface="Stockholm Type Regular"/>
            </a:endParaRPr>
          </a:p>
          <a:p>
            <a:pPr algn="ctr"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Olle Burell (S)</a:t>
            </a:r>
            <a:endParaRPr lang="en-GB" sz="488" b="1" spc="-8" dirty="0">
              <a:solidFill>
                <a:srgbClr val="000000"/>
              </a:solidFill>
              <a:latin typeface="Stockholm Type Regular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3D70F9-E357-46C6-B037-CFCC0D353B8E}"/>
              </a:ext>
            </a:extLst>
          </p:cNvPr>
          <p:cNvSpPr txBox="1"/>
          <p:nvPr/>
        </p:nvSpPr>
        <p:spPr>
          <a:xfrm>
            <a:off x="2100858" y="5332281"/>
            <a:ext cx="675000" cy="35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7000" tIns="27000" rIns="0" bIns="13500" rtlCol="0">
            <a:noAutofit/>
          </a:bodyPr>
          <a:lstStyle/>
          <a:p>
            <a:pPr algn="ctr" defTabSz="685800">
              <a:lnSpc>
                <a:spcPct val="105000"/>
              </a:lnSpc>
            </a:pPr>
            <a:endParaRPr lang="sv-SE" sz="488" b="1" spc="-8" dirty="0">
              <a:solidFill>
                <a:srgbClr val="000000"/>
              </a:solidFill>
              <a:latin typeface="Stockholm Type Regular"/>
            </a:endParaRPr>
          </a:p>
          <a:p>
            <a:pPr algn="ctr"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Emilia </a:t>
            </a:r>
            <a:r>
              <a:rPr lang="sv-SE" sz="488" b="1" spc="-8" dirty="0" err="1">
                <a:solidFill>
                  <a:srgbClr val="000000"/>
                </a:solidFill>
                <a:latin typeface="Stockholm Type Regular"/>
              </a:rPr>
              <a:t>Bjuggren</a:t>
            </a: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 (S)</a:t>
            </a:r>
            <a:endParaRPr lang="en-GB" sz="488" b="1" spc="-8" dirty="0">
              <a:solidFill>
                <a:srgbClr val="000000"/>
              </a:solidFill>
              <a:latin typeface="Stockholm Type Regular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023322-FA2F-4911-B7D0-C2C48CBE31F7}"/>
              </a:ext>
            </a:extLst>
          </p:cNvPr>
          <p:cNvSpPr txBox="1"/>
          <p:nvPr/>
        </p:nvSpPr>
        <p:spPr>
          <a:xfrm>
            <a:off x="2930724" y="5332281"/>
            <a:ext cx="675000" cy="35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7000" tIns="27000" rIns="0" bIns="13500" rtlCol="0">
            <a:noAutofit/>
          </a:bodyPr>
          <a:lstStyle/>
          <a:p>
            <a:pPr algn="ctr" defTabSz="685800">
              <a:lnSpc>
                <a:spcPct val="105000"/>
              </a:lnSpc>
            </a:pPr>
            <a:endParaRPr lang="sv-SE" sz="488" b="1" spc="-8" dirty="0">
              <a:solidFill>
                <a:srgbClr val="000000"/>
              </a:solidFill>
              <a:latin typeface="Stockholm Type Regular"/>
            </a:endParaRPr>
          </a:p>
          <a:p>
            <a:pPr algn="ctr"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Jan </a:t>
            </a:r>
            <a:r>
              <a:rPr lang="sv-SE" sz="488" b="1" spc="-8" dirty="0" err="1">
                <a:solidFill>
                  <a:srgbClr val="000000"/>
                </a:solidFill>
                <a:latin typeface="Stockholm Type Regular"/>
              </a:rPr>
              <a:t>Valeskog</a:t>
            </a: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 (S)</a:t>
            </a:r>
            <a:endParaRPr lang="en-GB" sz="488" b="1" spc="-8" dirty="0">
              <a:solidFill>
                <a:srgbClr val="000000"/>
              </a:solidFill>
              <a:latin typeface="Stockholm Type Regular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29B6FF-4FEE-4289-94A2-F3488A652519}"/>
              </a:ext>
            </a:extLst>
          </p:cNvPr>
          <p:cNvSpPr txBox="1"/>
          <p:nvPr/>
        </p:nvSpPr>
        <p:spPr>
          <a:xfrm>
            <a:off x="3762376" y="5332281"/>
            <a:ext cx="675000" cy="35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7000" tIns="27000" rIns="0" bIns="13500" rtlCol="0">
            <a:noAutofit/>
          </a:bodyPr>
          <a:lstStyle/>
          <a:p>
            <a:pPr algn="ctr" defTabSz="685800">
              <a:lnSpc>
                <a:spcPct val="105000"/>
              </a:lnSpc>
            </a:pPr>
            <a:endParaRPr lang="sv-SE" sz="488" b="1" spc="-8" dirty="0">
              <a:solidFill>
                <a:srgbClr val="000000"/>
              </a:solidFill>
              <a:latin typeface="Stockholm Type Regular"/>
            </a:endParaRPr>
          </a:p>
          <a:p>
            <a:pPr algn="ctr"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Clara Lindblom (V)</a:t>
            </a:r>
            <a:endParaRPr lang="en-GB" sz="488" b="1" spc="-8" dirty="0">
              <a:solidFill>
                <a:srgbClr val="000000"/>
              </a:solidFill>
              <a:latin typeface="Stockholm Type Regular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28D8DE-64D1-4BCA-BC7B-00819458B025}"/>
              </a:ext>
            </a:extLst>
          </p:cNvPr>
          <p:cNvCxnSpPr>
            <a:cxnSpLocks/>
          </p:cNvCxnSpPr>
          <p:nvPr/>
        </p:nvCxnSpPr>
        <p:spPr>
          <a:xfrm>
            <a:off x="470799" y="4536281"/>
            <a:ext cx="8249935" cy="0"/>
          </a:xfrm>
          <a:prstGeom prst="line">
            <a:avLst/>
          </a:prstGeom>
          <a:ln w="25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1620232-56B8-4FDD-B4A1-A11BD29A9124}"/>
              </a:ext>
            </a:extLst>
          </p:cNvPr>
          <p:cNvSpPr txBox="1"/>
          <p:nvPr/>
        </p:nvSpPr>
        <p:spPr>
          <a:xfrm>
            <a:off x="395766" y="4536015"/>
            <a:ext cx="113288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750" b="1" spc="-15" dirty="0">
                <a:solidFill>
                  <a:srgbClr val="000000"/>
                </a:solidFill>
                <a:latin typeface="Stockholm Type Bold"/>
              </a:rPr>
              <a:t>Oppositionsborgarråd</a:t>
            </a:r>
            <a:endParaRPr lang="en-GB" sz="750" b="1" spc="-15" dirty="0">
              <a:solidFill>
                <a:srgbClr val="000000"/>
              </a:solidFill>
              <a:latin typeface="Stockholm Type 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F4252B-079A-4DA0-9D77-77E572F729E2}"/>
              </a:ext>
            </a:extLst>
          </p:cNvPr>
          <p:cNvSpPr txBox="1"/>
          <p:nvPr/>
        </p:nvSpPr>
        <p:spPr>
          <a:xfrm>
            <a:off x="4566889" y="4535924"/>
            <a:ext cx="113288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750" b="1" spc="-15" dirty="0">
                <a:solidFill>
                  <a:srgbClr val="000000"/>
                </a:solidFill>
                <a:latin typeface="Stockholm Type Bold"/>
              </a:rPr>
              <a:t>Gruppledare</a:t>
            </a:r>
            <a:endParaRPr lang="en-GB" sz="750" b="1" spc="-15" dirty="0">
              <a:solidFill>
                <a:srgbClr val="000000"/>
              </a:solidFill>
              <a:latin typeface="Stockholm Type Bold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9D52E6-AB5F-4C2C-A865-56A58D2D447C}"/>
              </a:ext>
            </a:extLst>
          </p:cNvPr>
          <p:cNvSpPr txBox="1"/>
          <p:nvPr/>
        </p:nvSpPr>
        <p:spPr>
          <a:xfrm>
            <a:off x="7883723" y="5549834"/>
            <a:ext cx="700089" cy="68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800"/>
            <a:r>
              <a:rPr lang="sv-SE" sz="525" b="1" spc="-8" dirty="0">
                <a:solidFill>
                  <a:srgbClr val="000000"/>
                </a:solidFill>
                <a:latin typeface="Stockholm Type Bold"/>
              </a:rPr>
              <a:t>KS = kommunstyrelsen</a:t>
            </a:r>
            <a:endParaRPr lang="en-GB" sz="525" b="1" spc="-8" dirty="0">
              <a:solidFill>
                <a:srgbClr val="000000"/>
              </a:solidFill>
              <a:latin typeface="Stockholm Type Bol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FCFCDF-F728-414F-9D1B-05933EDE6FF9}"/>
              </a:ext>
            </a:extLst>
          </p:cNvPr>
          <p:cNvSpPr txBox="1"/>
          <p:nvPr/>
        </p:nvSpPr>
        <p:spPr>
          <a:xfrm>
            <a:off x="7883722" y="5629435"/>
            <a:ext cx="837011" cy="68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800"/>
            <a:r>
              <a:rPr lang="sv-SE" sz="525" b="1" spc="-8" dirty="0">
                <a:solidFill>
                  <a:srgbClr val="000000"/>
                </a:solidFill>
                <a:latin typeface="Stockholm Type Bold"/>
              </a:rPr>
              <a:t>SDN = stadsdelsnämnderna</a:t>
            </a:r>
            <a:endParaRPr lang="en-GB" sz="525" b="1" spc="-8" dirty="0">
              <a:solidFill>
                <a:srgbClr val="000000"/>
              </a:solidFill>
              <a:latin typeface="Stockholm Type Bold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A7C70A-A362-45E1-BE9E-1224A548960E}"/>
              </a:ext>
            </a:extLst>
          </p:cNvPr>
          <p:cNvSpPr/>
          <p:nvPr/>
        </p:nvSpPr>
        <p:spPr>
          <a:xfrm>
            <a:off x="3803999" y="5610498"/>
            <a:ext cx="615600" cy="39623"/>
          </a:xfrm>
          <a:prstGeom prst="rect">
            <a:avLst/>
          </a:prstGeom>
          <a:solidFill>
            <a:srgbClr val="741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Stockholm Type Regular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BEB7FA7-9FD0-44ED-BF20-3009B7FEA8ED}"/>
              </a:ext>
            </a:extLst>
          </p:cNvPr>
          <p:cNvSpPr/>
          <p:nvPr/>
        </p:nvSpPr>
        <p:spPr>
          <a:xfrm>
            <a:off x="2973788" y="5610498"/>
            <a:ext cx="615600" cy="39623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Stockholm Type Regular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B4C4605-E33A-419C-93AB-BDBABDC115E7}"/>
              </a:ext>
            </a:extLst>
          </p:cNvPr>
          <p:cNvSpPr/>
          <p:nvPr/>
        </p:nvSpPr>
        <p:spPr>
          <a:xfrm>
            <a:off x="2143399" y="5610498"/>
            <a:ext cx="615600" cy="39623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Stockholm Type Regular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8F5C797-4B90-41BE-8F95-499CA241446D}"/>
              </a:ext>
            </a:extLst>
          </p:cNvPr>
          <p:cNvSpPr/>
          <p:nvPr/>
        </p:nvSpPr>
        <p:spPr>
          <a:xfrm>
            <a:off x="1310557" y="5610498"/>
            <a:ext cx="615600" cy="39623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Stockholm Type Regular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E05D1FDD-EDC4-234A-9D22-488E24A413B2}"/>
              </a:ext>
            </a:extLst>
          </p:cNvPr>
          <p:cNvGrpSpPr/>
          <p:nvPr/>
        </p:nvGrpSpPr>
        <p:grpSpPr>
          <a:xfrm>
            <a:off x="482086" y="2275559"/>
            <a:ext cx="1206900" cy="1448121"/>
            <a:chOff x="583406" y="1891078"/>
            <a:chExt cx="1609200" cy="193082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9E866E0-35EF-452B-9EA1-BEC178218788}"/>
                </a:ext>
              </a:extLst>
            </p:cNvPr>
            <p:cNvSpPr txBox="1"/>
            <p:nvPr/>
          </p:nvSpPr>
          <p:spPr>
            <a:xfrm>
              <a:off x="583406" y="1891078"/>
              <a:ext cx="1609200" cy="1930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27000" tIns="13500" rIns="0" bIns="13500" rtlCol="0">
              <a:noAutofit/>
            </a:bodyPr>
            <a:lstStyle/>
            <a:p>
              <a:pPr defTabSz="685800"/>
              <a:r>
                <a:rPr lang="sv-SE" sz="525" b="1" spc="-8" dirty="0">
                  <a:solidFill>
                    <a:srgbClr val="000000"/>
                  </a:solidFill>
                  <a:latin typeface="Stockholm Type Bold"/>
                </a:rPr>
                <a:t>Finansroteln</a:t>
              </a:r>
            </a:p>
            <a:p>
              <a:pPr defTabSz="685800">
                <a:lnSpc>
                  <a:spcPct val="105000"/>
                </a:lnSpc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Anna König </a:t>
              </a:r>
              <a:r>
                <a:rPr lang="sv-SE" sz="488" b="1" spc="-8" dirty="0" err="1">
                  <a:solidFill>
                    <a:srgbClr val="000000"/>
                  </a:solidFill>
                  <a:latin typeface="Stockholm Type Regular"/>
                </a:rPr>
                <a:t>Jerlmyr</a:t>
              </a: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 (M)</a:t>
              </a:r>
            </a:p>
            <a:p>
              <a:pPr defTabSz="685800">
                <a:lnSpc>
                  <a:spcPct val="105000"/>
                </a:lnSpc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Finansborgarråd</a:t>
              </a:r>
            </a:p>
            <a:p>
              <a:pPr defTabSz="685800">
                <a:lnSpc>
                  <a:spcPct val="85000"/>
                </a:lnSpc>
              </a:pPr>
              <a:endParaRPr lang="sv-SE" sz="525" b="1" spc="-8" dirty="0">
                <a:solidFill>
                  <a:srgbClr val="000000"/>
                </a:solidFill>
                <a:latin typeface="Stockholm Type Regular"/>
              </a:endParaRPr>
            </a:p>
            <a:p>
              <a:pPr marL="42863" indent="-42863" defTabSz="685800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Kommunstyrelsen</a:t>
              </a:r>
            </a:p>
            <a:p>
              <a:pPr marL="42863" indent="-42863" defTabSz="685800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KS ekonomiutskott</a:t>
              </a:r>
            </a:p>
            <a:p>
              <a:pPr marL="42863" indent="-42863" defTabSz="685800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Exploaterings-</a:t>
              </a:r>
              <a:b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</a:b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nämnden</a:t>
              </a:r>
            </a:p>
            <a:p>
              <a:pPr marL="42863" indent="-42863" defTabSz="685800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sv-SE" sz="488" b="1" spc="-8" dirty="0" err="1">
                  <a:solidFill>
                    <a:srgbClr val="000000"/>
                  </a:solidFill>
                  <a:latin typeface="Stockholm Type Regular"/>
                </a:rPr>
                <a:t>Servicenärmnden</a:t>
              </a:r>
              <a:endParaRPr lang="sv-SE" sz="488" b="1" spc="-8" dirty="0">
                <a:solidFill>
                  <a:srgbClr val="000000"/>
                </a:solidFill>
                <a:latin typeface="Stockholm Type Regular"/>
              </a:endParaRPr>
            </a:p>
            <a:p>
              <a:pPr marL="42863" indent="-42863" defTabSz="685800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Valnämnden</a:t>
              </a:r>
            </a:p>
            <a:p>
              <a:pPr marL="42863" indent="-42863" defTabSz="685800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SDN övergripande och ekonomi</a:t>
              </a:r>
            </a:p>
            <a:p>
              <a:pPr marL="42863" indent="-42863" defTabSz="685800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Stockholms Stadshus AB samt övriga bolag som ej nämns nedan</a:t>
              </a:r>
            </a:p>
            <a:p>
              <a:pPr marL="42863" indent="-42863" defTabSz="685800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sv-SE" sz="488" b="1" spc="-8" dirty="0" err="1">
                  <a:solidFill>
                    <a:srgbClr val="000000"/>
                  </a:solidFill>
                  <a:latin typeface="Stockholm Type Regular"/>
                </a:rPr>
                <a:t>Massfastigheter</a:t>
              </a: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 i Stockholm AB</a:t>
              </a:r>
            </a:p>
            <a:p>
              <a:pPr marL="42863" indent="-42863" defTabSz="685800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Stockholm Business Region AB</a:t>
              </a:r>
            </a:p>
            <a:p>
              <a:pPr marL="42863" indent="-42863" defTabSz="685800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Stockholms </a:t>
              </a:r>
              <a:r>
                <a:rPr lang="sv-SE" sz="488" b="1" spc="-8" dirty="0" err="1">
                  <a:solidFill>
                    <a:srgbClr val="000000"/>
                  </a:solidFill>
                  <a:latin typeface="Stockholm Type Regular"/>
                </a:rPr>
                <a:t>Brnadförsvar</a:t>
              </a:r>
              <a:endParaRPr lang="sv-SE" sz="488" b="1" spc="-8" dirty="0">
                <a:solidFill>
                  <a:srgbClr val="000000"/>
                </a:solidFill>
                <a:latin typeface="Stockholm Type Regular"/>
              </a:endParaRPr>
            </a:p>
            <a:p>
              <a:pPr marL="42863" indent="-42863" defTabSz="685800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KS personal och jämställdhetsutskott</a:t>
              </a:r>
              <a:endParaRPr lang="en-GB" sz="488" b="1" spc="-8" dirty="0">
                <a:solidFill>
                  <a:srgbClr val="000000"/>
                </a:solidFill>
                <a:latin typeface="Stockholm Type Regular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0964DDC-D7A0-464D-BA29-C401FF56F0BD}"/>
                </a:ext>
              </a:extLst>
            </p:cNvPr>
            <p:cNvSpPr/>
            <p:nvPr/>
          </p:nvSpPr>
          <p:spPr>
            <a:xfrm>
              <a:off x="621824" y="2242123"/>
              <a:ext cx="961200" cy="52830"/>
            </a:xfrm>
            <a:prstGeom prst="rect">
              <a:avLst/>
            </a:prstGeom>
            <a:solidFill>
              <a:srgbClr val="72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 dirty="0">
                <a:solidFill>
                  <a:srgbClr val="FFFFFF"/>
                </a:solidFill>
                <a:latin typeface="Stockholm Type Regular"/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11D8C379-F240-4F86-BD07-17F82F5AD0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5205" y="4772631"/>
            <a:ext cx="508184" cy="626221"/>
          </a:xfrm>
          <a:prstGeom prst="rect">
            <a:avLst/>
          </a:prstGeom>
        </p:spPr>
      </p:pic>
      <p:grpSp>
        <p:nvGrpSpPr>
          <p:cNvPr id="28" name="Grupp 27">
            <a:extLst>
              <a:ext uri="{FF2B5EF4-FFF2-40B4-BE49-F238E27FC236}">
                <a16:creationId xmlns:a16="http://schemas.microsoft.com/office/drawing/2014/main" id="{09063C9A-903A-5541-BF04-1F820D96D55A}"/>
              </a:ext>
            </a:extLst>
          </p:cNvPr>
          <p:cNvGrpSpPr/>
          <p:nvPr/>
        </p:nvGrpSpPr>
        <p:grpSpPr>
          <a:xfrm>
            <a:off x="7460801" y="2219905"/>
            <a:ext cx="1262862" cy="1098365"/>
            <a:chOff x="9923984" y="1816874"/>
            <a:chExt cx="1683816" cy="14644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BC7506-4026-411D-B986-73B7BD2D8340}"/>
                </a:ext>
              </a:extLst>
            </p:cNvPr>
            <p:cNvSpPr txBox="1"/>
            <p:nvPr/>
          </p:nvSpPr>
          <p:spPr>
            <a:xfrm>
              <a:off x="9923984" y="1891075"/>
              <a:ext cx="1609200" cy="1390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27000" tIns="13500" rIns="0" bIns="13500" rtlCol="0">
              <a:noAutofit/>
            </a:bodyPr>
            <a:lstStyle/>
            <a:p>
              <a:pPr defTabSz="685800"/>
              <a:r>
                <a:rPr lang="sv-SE" sz="525" b="1" spc="-8" dirty="0">
                  <a:solidFill>
                    <a:srgbClr val="000000"/>
                  </a:solidFill>
                  <a:latin typeface="Stockholm Type Bold"/>
                </a:rPr>
                <a:t>Trafikroteln</a:t>
              </a:r>
            </a:p>
            <a:p>
              <a:pPr defTabSz="685800">
                <a:lnSpc>
                  <a:spcPct val="105000"/>
                </a:lnSpc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Daniel Helldén (MP)</a:t>
              </a:r>
            </a:p>
            <a:p>
              <a:pPr defTabSz="685800">
                <a:lnSpc>
                  <a:spcPct val="105000"/>
                </a:lnSpc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Borgarråd</a:t>
              </a:r>
            </a:p>
            <a:p>
              <a:pPr defTabSz="685800">
                <a:lnSpc>
                  <a:spcPct val="85000"/>
                </a:lnSpc>
              </a:pPr>
              <a:endParaRPr lang="sv-SE" sz="525" b="1" spc="-8" dirty="0">
                <a:solidFill>
                  <a:srgbClr val="000000"/>
                </a:solidFill>
                <a:latin typeface="Stockholm Type Regular"/>
              </a:endParaRPr>
            </a:p>
            <a:p>
              <a:pPr marL="42863" indent="-42863" defTabSz="685800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Trafiknämnden</a:t>
              </a:r>
            </a:p>
            <a:p>
              <a:pPr marL="42863" indent="-42863" defTabSz="685800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KS råd för funktions-</a:t>
              </a:r>
              <a:b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</a:b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hinderfrågor</a:t>
              </a:r>
            </a:p>
            <a:p>
              <a:pPr marL="42863" indent="-42863" defTabSz="685800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Stockholms Stads </a:t>
              </a:r>
              <a:b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</a:br>
              <a:r>
                <a:rPr lang="sv-SE" sz="488" b="1" spc="-8" dirty="0">
                  <a:solidFill>
                    <a:srgbClr val="000000"/>
                  </a:solidFill>
                  <a:latin typeface="Stockholm Type Regular"/>
                </a:rPr>
                <a:t>Parkerings AB</a:t>
              </a:r>
              <a:endParaRPr lang="en-GB" sz="488" b="1" spc="-8" dirty="0">
                <a:solidFill>
                  <a:srgbClr val="000000"/>
                </a:solidFill>
                <a:latin typeface="Stockholm Type Regular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C843A8-2D98-40AF-AB9E-F203AF27819E}"/>
                </a:ext>
              </a:extLst>
            </p:cNvPr>
            <p:cNvSpPr/>
            <p:nvPr/>
          </p:nvSpPr>
          <p:spPr>
            <a:xfrm>
              <a:off x="9960770" y="2242905"/>
              <a:ext cx="961200" cy="52830"/>
            </a:xfrm>
            <a:prstGeom prst="rect">
              <a:avLst/>
            </a:prstGeom>
            <a:solidFill>
              <a:srgbClr val="79B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 dirty="0">
                <a:solidFill>
                  <a:srgbClr val="FFFFFF"/>
                </a:solidFill>
                <a:latin typeface="Stockholm Type Regular"/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B50A831C-13DB-42EA-A10B-6959FE5D82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1970" y="1816874"/>
              <a:ext cx="685830" cy="834540"/>
            </a:xfrm>
            <a:prstGeom prst="rect">
              <a:avLst/>
            </a:prstGeom>
          </p:spPr>
        </p:pic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0DAE46A1-47E7-41CE-8DFD-01DE653B2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952" y="4772631"/>
            <a:ext cx="513020" cy="626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49A99D-FE28-49A2-A22D-28635D9602CC}"/>
              </a:ext>
            </a:extLst>
          </p:cNvPr>
          <p:cNvSpPr txBox="1"/>
          <p:nvPr/>
        </p:nvSpPr>
        <p:spPr>
          <a:xfrm>
            <a:off x="6049737" y="2277937"/>
            <a:ext cx="1206900" cy="104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7000" tIns="13500" rIns="0" bIns="13500" rtlCol="0">
            <a:noAutofit/>
          </a:bodyPr>
          <a:lstStyle/>
          <a:p>
            <a:pPr defTabSz="685800"/>
            <a:r>
              <a:rPr lang="sv-SE" sz="525" b="1" spc="-8" dirty="0">
                <a:solidFill>
                  <a:srgbClr val="000000"/>
                </a:solidFill>
                <a:latin typeface="Stockholm Type Bold"/>
              </a:rPr>
              <a:t>Socialroteln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Jan Jönsson (L)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Borgarråd</a:t>
            </a:r>
          </a:p>
          <a:p>
            <a:pPr defTabSz="685800">
              <a:lnSpc>
                <a:spcPct val="85000"/>
              </a:lnSpc>
            </a:pPr>
            <a:endParaRPr lang="sv-SE" sz="525" b="1" spc="-8" dirty="0">
              <a:solidFill>
                <a:srgbClr val="000000"/>
              </a:solidFill>
              <a:latin typeface="Stockholm Type Regular"/>
            </a:endParaRP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Socialnämnden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Överförmyndar-</a:t>
            </a:r>
            <a:br>
              <a:rPr lang="sv-SE" sz="488" b="1" spc="-8" dirty="0">
                <a:solidFill>
                  <a:srgbClr val="000000"/>
                </a:solidFill>
                <a:latin typeface="Stockholm Type Regular"/>
              </a:rPr>
            </a:b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nämnden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SDN ekonomiskt </a:t>
            </a:r>
            <a:br>
              <a:rPr lang="sv-SE" sz="488" b="1" spc="-8" dirty="0">
                <a:solidFill>
                  <a:srgbClr val="000000"/>
                </a:solidFill>
                <a:latin typeface="Stockholm Type Regular"/>
              </a:rPr>
            </a:b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bistånd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SDN individ- och familjeomsorg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SDN stöd och service till personer </a:t>
            </a:r>
            <a:br>
              <a:rPr lang="sv-SE" sz="488" b="1" spc="-8" dirty="0">
                <a:solidFill>
                  <a:srgbClr val="000000"/>
                </a:solidFill>
                <a:latin typeface="Stockholm Type Regular"/>
              </a:rPr>
            </a:b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med funktionsnedsättning</a:t>
            </a:r>
            <a:endParaRPr lang="en-GB" sz="488" b="1" spc="-8" dirty="0">
              <a:solidFill>
                <a:srgbClr val="000000"/>
              </a:solidFill>
              <a:latin typeface="Stockholm Type 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02145E-9DBF-468C-A1FD-83E8BFBB7894}"/>
              </a:ext>
            </a:extLst>
          </p:cNvPr>
          <p:cNvSpPr txBox="1"/>
          <p:nvPr/>
        </p:nvSpPr>
        <p:spPr>
          <a:xfrm>
            <a:off x="6049737" y="3434900"/>
            <a:ext cx="1206900" cy="104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7000" tIns="13500" rIns="0" bIns="13500" rtlCol="0">
            <a:noAutofit/>
          </a:bodyPr>
          <a:lstStyle/>
          <a:p>
            <a:pPr defTabSz="685800"/>
            <a:r>
              <a:rPr lang="sv-SE" sz="525" b="1" spc="-8" dirty="0">
                <a:solidFill>
                  <a:srgbClr val="000000"/>
                </a:solidFill>
                <a:latin typeface="Stockholm Type Bold"/>
              </a:rPr>
              <a:t>Äldre- och </a:t>
            </a:r>
            <a:br>
              <a:rPr lang="sv-SE" sz="525" b="1" spc="-8" dirty="0">
                <a:solidFill>
                  <a:srgbClr val="000000"/>
                </a:solidFill>
                <a:latin typeface="Stockholm Type Bold"/>
              </a:rPr>
            </a:br>
            <a:r>
              <a:rPr lang="sv-SE" sz="525" b="1" spc="-8" dirty="0">
                <a:solidFill>
                  <a:srgbClr val="000000"/>
                </a:solidFill>
                <a:latin typeface="Stockholm Type Bold"/>
              </a:rPr>
              <a:t>trygghetsroteln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Erik </a:t>
            </a:r>
            <a:r>
              <a:rPr lang="sv-SE" sz="488" b="1" spc="-8" dirty="0" err="1">
                <a:solidFill>
                  <a:srgbClr val="000000"/>
                </a:solidFill>
                <a:latin typeface="Stockholm Type Regular"/>
              </a:rPr>
              <a:t>Slottner</a:t>
            </a: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 (KD)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Borgarråd</a:t>
            </a:r>
          </a:p>
          <a:p>
            <a:pPr defTabSz="685800">
              <a:lnSpc>
                <a:spcPct val="85000"/>
              </a:lnSpc>
            </a:pPr>
            <a:endParaRPr lang="sv-SE" sz="525" b="1" spc="-8" dirty="0">
              <a:solidFill>
                <a:srgbClr val="000000"/>
              </a:solidFill>
              <a:latin typeface="Stockholm Type Regular"/>
            </a:endParaRP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Äldrenämnden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KS pensionärsråd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SDN äldreomsorg</a:t>
            </a:r>
            <a:endParaRPr lang="en-GB" sz="488" b="1" spc="-8" dirty="0">
              <a:solidFill>
                <a:srgbClr val="000000"/>
              </a:solidFill>
              <a:latin typeface="Stockholm Type Regular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7FD11F-6B2F-422A-B9E6-0E7FE9EC0C15}"/>
              </a:ext>
            </a:extLst>
          </p:cNvPr>
          <p:cNvSpPr/>
          <p:nvPr/>
        </p:nvSpPr>
        <p:spPr>
          <a:xfrm>
            <a:off x="6075299" y="2537643"/>
            <a:ext cx="720900" cy="39623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Stockholm Type Regular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09DBB51-8D4D-441A-994F-5392A017FCAA}"/>
              </a:ext>
            </a:extLst>
          </p:cNvPr>
          <p:cNvSpPr/>
          <p:nvPr/>
        </p:nvSpPr>
        <p:spPr>
          <a:xfrm>
            <a:off x="6077084" y="3771143"/>
            <a:ext cx="720900" cy="39623"/>
          </a:xfrm>
          <a:prstGeom prst="rect">
            <a:avLst/>
          </a:prstGeom>
          <a:solidFill>
            <a:srgbClr val="373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Stockholm Type Regular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24D1545-E535-46B8-981D-0E3BF3413B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7984" y="3376059"/>
            <a:ext cx="514080" cy="62739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63FB05A-AAC8-48A0-B5BF-03854FF93C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222" y="2219906"/>
            <a:ext cx="514080" cy="62585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7A5B98E-9C58-4E92-AC06-76B3291FBA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2878" y="4772631"/>
            <a:ext cx="514080" cy="626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AAD10-2552-4C7F-852A-4A1081CA3537}"/>
              </a:ext>
            </a:extLst>
          </p:cNvPr>
          <p:cNvSpPr txBox="1"/>
          <p:nvPr/>
        </p:nvSpPr>
        <p:spPr>
          <a:xfrm>
            <a:off x="3237695" y="2275558"/>
            <a:ext cx="1206900" cy="104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7000" tIns="13500" rIns="0" bIns="13500" rtlCol="0">
            <a:noAutofit/>
          </a:bodyPr>
          <a:lstStyle/>
          <a:p>
            <a:pPr defTabSz="685800"/>
            <a:r>
              <a:rPr lang="sv-SE" sz="525" b="1" spc="-8" dirty="0">
                <a:solidFill>
                  <a:srgbClr val="000000"/>
                </a:solidFill>
                <a:latin typeface="Stockholm Type Bold"/>
              </a:rPr>
              <a:t>Bostads- och </a:t>
            </a:r>
            <a:br>
              <a:rPr lang="sv-SE" sz="525" b="1" spc="-8" dirty="0">
                <a:solidFill>
                  <a:srgbClr val="000000"/>
                </a:solidFill>
                <a:latin typeface="Stockholm Type Bold"/>
              </a:rPr>
            </a:br>
            <a:r>
              <a:rPr lang="sv-SE" sz="525" b="1" spc="-8" dirty="0">
                <a:solidFill>
                  <a:srgbClr val="000000"/>
                </a:solidFill>
                <a:latin typeface="Stockholm Type Bold"/>
              </a:rPr>
              <a:t>fastighetsroteln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Dennis Wedin (M)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Borgarråd</a:t>
            </a:r>
          </a:p>
          <a:p>
            <a:pPr defTabSz="685800">
              <a:lnSpc>
                <a:spcPct val="85000"/>
              </a:lnSpc>
            </a:pPr>
            <a:endParaRPr lang="sv-SE" sz="525" b="1" spc="-8" dirty="0">
              <a:solidFill>
                <a:srgbClr val="000000"/>
              </a:solidFill>
              <a:latin typeface="Stockholm Type Regular"/>
            </a:endParaRP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Fastighetsnämnden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Kyrkogårdsnämnden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Bostadsbolagen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Bostadsförmedlingen i Stockholm AB</a:t>
            </a:r>
            <a:endParaRPr lang="en-GB" sz="488" b="1" spc="-8" dirty="0">
              <a:solidFill>
                <a:srgbClr val="000000"/>
              </a:solidFill>
              <a:latin typeface="Stockholm Type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58E1D-B1CB-45AF-95D8-8CC2CB6AF9C3}"/>
              </a:ext>
            </a:extLst>
          </p:cNvPr>
          <p:cNvSpPr txBox="1"/>
          <p:nvPr/>
        </p:nvSpPr>
        <p:spPr>
          <a:xfrm>
            <a:off x="3239462" y="3433114"/>
            <a:ext cx="1206900" cy="104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7000" tIns="13500" rIns="0" bIns="13500" rtlCol="0">
            <a:noAutofit/>
          </a:bodyPr>
          <a:lstStyle/>
          <a:p>
            <a:pPr defTabSz="685800"/>
            <a:r>
              <a:rPr lang="sv-SE" sz="525" b="1" spc="-8" dirty="0">
                <a:solidFill>
                  <a:srgbClr val="000000"/>
                </a:solidFill>
                <a:latin typeface="Stockholm Type Bold"/>
              </a:rPr>
              <a:t>Arbetsmarknads-,</a:t>
            </a:r>
          </a:p>
          <a:p>
            <a:pPr defTabSz="685800"/>
            <a:r>
              <a:rPr lang="sv-SE" sz="525" b="1" spc="-8" dirty="0">
                <a:solidFill>
                  <a:srgbClr val="000000"/>
                </a:solidFill>
                <a:latin typeface="Stockholm Type Bold"/>
              </a:rPr>
              <a:t>integrations- och </a:t>
            </a:r>
            <a:br>
              <a:rPr lang="sv-SE" sz="525" b="1" spc="-8" dirty="0">
                <a:solidFill>
                  <a:srgbClr val="000000"/>
                </a:solidFill>
                <a:latin typeface="Stockholm Type Bold"/>
              </a:rPr>
            </a:br>
            <a:r>
              <a:rPr lang="sv-SE" sz="525" b="1" spc="-8" dirty="0">
                <a:solidFill>
                  <a:srgbClr val="000000"/>
                </a:solidFill>
                <a:latin typeface="Stockholm Type Bold"/>
              </a:rPr>
              <a:t>idrottsroteln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Karin Ernlund (C)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Borgarråd</a:t>
            </a:r>
          </a:p>
          <a:p>
            <a:pPr defTabSz="685800">
              <a:lnSpc>
                <a:spcPct val="85000"/>
              </a:lnSpc>
            </a:pPr>
            <a:endParaRPr lang="sv-SE" sz="525" b="1" spc="-8" dirty="0">
              <a:solidFill>
                <a:srgbClr val="000000"/>
              </a:solidFill>
              <a:latin typeface="Stockholm Type Regular"/>
            </a:endParaRP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Arbetsmarknads-</a:t>
            </a:r>
            <a:br>
              <a:rPr lang="sv-SE" sz="488" b="1" spc="-8" dirty="0">
                <a:solidFill>
                  <a:srgbClr val="000000"/>
                </a:solidFill>
                <a:latin typeface="Stockholm Type Regular"/>
              </a:rPr>
            </a:b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nämnden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Idrottsnämnden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KS demokrati- och ytterstadsutskott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SDN arbetsmarknadsåtgärder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SDN barn, kultur och fritid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Stiftelsen Hotellhem i Stockholm</a:t>
            </a:r>
            <a:endParaRPr lang="en-GB" sz="488" b="1" spc="-8" dirty="0">
              <a:solidFill>
                <a:srgbClr val="000000"/>
              </a:solidFill>
              <a:latin typeface="Stockholm Type Regular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248C626-1E00-4AA0-9BA8-2508E765C4A0}"/>
              </a:ext>
            </a:extLst>
          </p:cNvPr>
          <p:cNvSpPr/>
          <p:nvPr/>
        </p:nvSpPr>
        <p:spPr>
          <a:xfrm>
            <a:off x="3264217" y="3848862"/>
            <a:ext cx="720900" cy="39623"/>
          </a:xfrm>
          <a:prstGeom prst="rect">
            <a:avLst/>
          </a:prstGeom>
          <a:solidFill>
            <a:srgbClr val="007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Stockholm Type Regular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4B3D26A-2018-46A7-8B3B-55D4279461B9}"/>
              </a:ext>
            </a:extLst>
          </p:cNvPr>
          <p:cNvSpPr/>
          <p:nvPr/>
        </p:nvSpPr>
        <p:spPr>
          <a:xfrm>
            <a:off x="3263093" y="2614315"/>
            <a:ext cx="720900" cy="39623"/>
          </a:xfrm>
          <a:prstGeom prst="rect">
            <a:avLst/>
          </a:prstGeom>
          <a:solidFill>
            <a:srgbClr val="72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Stockholm Type Regular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55550018-0BC0-4C7C-A84A-8588B887FA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182" y="2219905"/>
            <a:ext cx="514373" cy="62586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CD28F49-005C-42EE-99E4-AA184E6F750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996" y="3376060"/>
            <a:ext cx="514080" cy="62472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CD8F56D-4665-436E-82DE-F0F50E0C2A2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321" y="4772630"/>
            <a:ext cx="514080" cy="62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C01F8-7B1F-4507-ACC7-95D98EA1FDBE}"/>
              </a:ext>
            </a:extLst>
          </p:cNvPr>
          <p:cNvSpPr txBox="1"/>
          <p:nvPr/>
        </p:nvSpPr>
        <p:spPr>
          <a:xfrm>
            <a:off x="1832486" y="2275559"/>
            <a:ext cx="1219796" cy="104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7000" tIns="13500" rIns="0" bIns="13500" rtlCol="0">
            <a:noAutofit/>
          </a:bodyPr>
          <a:lstStyle/>
          <a:p>
            <a:pPr defTabSz="685800"/>
            <a:r>
              <a:rPr lang="sv-SE" sz="525" b="1" spc="-8" dirty="0">
                <a:solidFill>
                  <a:srgbClr val="000000"/>
                </a:solidFill>
                <a:latin typeface="Stockholm Type Bold"/>
              </a:rPr>
              <a:t>Stadsbyggnadsroteln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Joakim Larsson (M)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Borgarråd</a:t>
            </a:r>
          </a:p>
          <a:p>
            <a:pPr defTabSz="685800">
              <a:lnSpc>
                <a:spcPct val="85000"/>
              </a:lnSpc>
            </a:pPr>
            <a:endParaRPr lang="sv-SE" sz="525" b="1" spc="-8" dirty="0">
              <a:solidFill>
                <a:srgbClr val="000000"/>
              </a:solidFill>
              <a:latin typeface="Stockholm Type Regular"/>
            </a:endParaRP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Stadsbyggnads-</a:t>
            </a:r>
            <a:br>
              <a:rPr lang="sv-SE" sz="488" b="1" spc="-8" dirty="0">
                <a:solidFill>
                  <a:srgbClr val="000000"/>
                </a:solidFill>
                <a:latin typeface="Stockholm Type Regular"/>
              </a:rPr>
            </a:b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nämnden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 err="1">
                <a:solidFill>
                  <a:srgbClr val="000000"/>
                </a:solidFill>
                <a:latin typeface="Stockholm Type Regular"/>
              </a:rPr>
              <a:t>Micasa</a:t>
            </a: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 Fastigheter i </a:t>
            </a:r>
            <a:br>
              <a:rPr lang="sv-SE" sz="488" b="1" spc="-8" dirty="0">
                <a:solidFill>
                  <a:srgbClr val="000000"/>
                </a:solidFill>
                <a:latin typeface="Stockholm Type Regular"/>
              </a:rPr>
            </a:b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Stockholm AB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SISAB (Skolfastigheter i </a:t>
            </a:r>
            <a:br>
              <a:rPr lang="sv-SE" sz="488" b="1" spc="-8" dirty="0">
                <a:solidFill>
                  <a:srgbClr val="000000"/>
                </a:solidFill>
                <a:latin typeface="Stockholm Type Regular"/>
              </a:rPr>
            </a:b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Stockholm AB)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Stockholm </a:t>
            </a:r>
            <a:r>
              <a:rPr lang="sv-SE" sz="488" b="1" spc="-8" dirty="0" err="1">
                <a:solidFill>
                  <a:srgbClr val="000000"/>
                </a:solidFill>
                <a:latin typeface="Stockholm Type Regular"/>
              </a:rPr>
              <a:t>Globe</a:t>
            </a: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 Arena Fastigheter AB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Stockholms Hamn AB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 err="1">
                <a:solidFill>
                  <a:srgbClr val="000000"/>
                </a:solidFill>
                <a:latin typeface="Stockholm Type Regular"/>
              </a:rPr>
              <a:t>Stokab</a:t>
            </a:r>
            <a:endParaRPr lang="en-GB" sz="488" b="1" spc="-8" dirty="0">
              <a:solidFill>
                <a:srgbClr val="000000"/>
              </a:solidFill>
              <a:latin typeface="Stockholm Type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AFC717-0B63-4700-BF95-EC6E2139EA54}"/>
              </a:ext>
            </a:extLst>
          </p:cNvPr>
          <p:cNvSpPr txBox="1"/>
          <p:nvPr/>
        </p:nvSpPr>
        <p:spPr>
          <a:xfrm>
            <a:off x="1832486" y="3433114"/>
            <a:ext cx="1206900" cy="104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7000" tIns="13500" rIns="0" bIns="13500" rtlCol="0">
            <a:noAutofit/>
          </a:bodyPr>
          <a:lstStyle/>
          <a:p>
            <a:pPr defTabSz="685800"/>
            <a:r>
              <a:rPr lang="sv-SE" sz="525" b="1" spc="-8" dirty="0">
                <a:solidFill>
                  <a:srgbClr val="000000"/>
                </a:solidFill>
                <a:latin typeface="Stockholm Type Bold"/>
              </a:rPr>
              <a:t>Miljö- och klimatroteln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Katarina </a:t>
            </a:r>
            <a:r>
              <a:rPr lang="sv-SE" sz="488" b="1" spc="-8" dirty="0" err="1">
                <a:solidFill>
                  <a:srgbClr val="000000"/>
                </a:solidFill>
                <a:latin typeface="Stockholm Type Regular"/>
              </a:rPr>
              <a:t>Luhr</a:t>
            </a: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 (MP)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Borgarråd</a:t>
            </a:r>
          </a:p>
          <a:p>
            <a:pPr defTabSz="685800">
              <a:lnSpc>
                <a:spcPct val="85000"/>
              </a:lnSpc>
            </a:pPr>
            <a:endParaRPr lang="sv-SE" sz="525" b="1" spc="-8" dirty="0">
              <a:solidFill>
                <a:srgbClr val="000000"/>
              </a:solidFill>
              <a:latin typeface="Stockholm Type Regular"/>
            </a:endParaRP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Miljö- och hälso-</a:t>
            </a:r>
            <a:br>
              <a:rPr lang="sv-SE" sz="488" b="1" spc="-8" dirty="0">
                <a:solidFill>
                  <a:srgbClr val="000000"/>
                </a:solidFill>
                <a:latin typeface="Stockholm Type Regular"/>
              </a:rPr>
            </a:b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skyddsnämnden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Stockholm Vatten AB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Avfallsnämnden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KS Råd för mänskliga rättigheter</a:t>
            </a:r>
            <a:endParaRPr lang="en-GB" sz="488" b="1" spc="-8" dirty="0">
              <a:solidFill>
                <a:srgbClr val="000000"/>
              </a:solidFill>
              <a:latin typeface="Stockholm Type Regular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A174663-A435-4B86-A4CB-F712CB713D77}"/>
              </a:ext>
            </a:extLst>
          </p:cNvPr>
          <p:cNvSpPr/>
          <p:nvPr/>
        </p:nvSpPr>
        <p:spPr>
          <a:xfrm>
            <a:off x="1859514" y="3694939"/>
            <a:ext cx="720900" cy="39623"/>
          </a:xfrm>
          <a:prstGeom prst="rect">
            <a:avLst/>
          </a:prstGeom>
          <a:solidFill>
            <a:srgbClr val="79B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Stockholm Type Regular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41E35CD-7E34-40AF-B9DD-2FF4200A7DFC}"/>
              </a:ext>
            </a:extLst>
          </p:cNvPr>
          <p:cNvSpPr/>
          <p:nvPr/>
        </p:nvSpPr>
        <p:spPr>
          <a:xfrm>
            <a:off x="1857728" y="2538072"/>
            <a:ext cx="720900" cy="39623"/>
          </a:xfrm>
          <a:prstGeom prst="rect">
            <a:avLst/>
          </a:prstGeom>
          <a:solidFill>
            <a:srgbClr val="72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Stockholm Type Regular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96C8ED96-38A2-4E7C-89B4-DA8FF4ECEAE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114" y="2219906"/>
            <a:ext cx="514080" cy="62590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89919B9-D45A-4F5A-A777-4A4DD5D5C57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328" y="3376059"/>
            <a:ext cx="514080" cy="627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43B16C-875E-48FB-9691-1CDD8A2A6568}"/>
              </a:ext>
            </a:extLst>
          </p:cNvPr>
          <p:cNvSpPr txBox="1"/>
          <p:nvPr/>
        </p:nvSpPr>
        <p:spPr>
          <a:xfrm>
            <a:off x="4644576" y="2275557"/>
            <a:ext cx="1206900" cy="104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7000" tIns="13500" rIns="0" bIns="13500" rtlCol="0">
            <a:noAutofit/>
          </a:bodyPr>
          <a:lstStyle/>
          <a:p>
            <a:pPr defTabSz="685800"/>
            <a:r>
              <a:rPr lang="sv-SE" sz="525" b="1" spc="-8" dirty="0">
                <a:solidFill>
                  <a:srgbClr val="000000"/>
                </a:solidFill>
                <a:latin typeface="Stockholm Type Bold"/>
              </a:rPr>
              <a:t>Skolroteln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Lotta Edholm (L)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Borgarråd</a:t>
            </a:r>
          </a:p>
          <a:p>
            <a:pPr defTabSz="685800">
              <a:lnSpc>
                <a:spcPct val="85000"/>
              </a:lnSpc>
            </a:pPr>
            <a:endParaRPr lang="sv-SE" sz="525" b="1" spc="-8" dirty="0">
              <a:solidFill>
                <a:srgbClr val="000000"/>
              </a:solidFill>
              <a:latin typeface="Stockholm Type Regular"/>
            </a:endParaRP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Utbildningsnämnden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SDN förskola</a:t>
            </a:r>
            <a:endParaRPr lang="en-GB" sz="488" b="1" spc="-8" dirty="0">
              <a:solidFill>
                <a:srgbClr val="000000"/>
              </a:solidFill>
              <a:latin typeface="Stockholm Type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C70728-A521-462E-8DE1-1F4C9C87E99E}"/>
              </a:ext>
            </a:extLst>
          </p:cNvPr>
          <p:cNvSpPr txBox="1"/>
          <p:nvPr/>
        </p:nvSpPr>
        <p:spPr>
          <a:xfrm>
            <a:off x="4644576" y="3431026"/>
            <a:ext cx="1206900" cy="104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7000" tIns="13500" rIns="0" bIns="13500" rtlCol="0">
            <a:noAutofit/>
          </a:bodyPr>
          <a:lstStyle/>
          <a:p>
            <a:pPr defTabSz="685800"/>
            <a:r>
              <a:rPr lang="sv-SE" sz="525" b="1" spc="-8" dirty="0">
                <a:solidFill>
                  <a:srgbClr val="000000"/>
                </a:solidFill>
                <a:latin typeface="Stockholm Type Bold"/>
              </a:rPr>
              <a:t>Kultur- och </a:t>
            </a:r>
            <a:br>
              <a:rPr lang="sv-SE" sz="525" b="1" spc="-8" dirty="0">
                <a:solidFill>
                  <a:srgbClr val="000000"/>
                </a:solidFill>
                <a:latin typeface="Stockholm Type Bold"/>
              </a:rPr>
            </a:br>
            <a:r>
              <a:rPr lang="sv-SE" sz="525" b="1" spc="-8" dirty="0">
                <a:solidFill>
                  <a:srgbClr val="000000"/>
                </a:solidFill>
                <a:latin typeface="Stockholm Type Bold"/>
              </a:rPr>
              <a:t>stadsmiljöroteln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Jonas </a:t>
            </a:r>
            <a:r>
              <a:rPr lang="sv-SE" sz="488" b="1" spc="-8" dirty="0" err="1">
                <a:solidFill>
                  <a:srgbClr val="000000"/>
                </a:solidFill>
                <a:latin typeface="Stockholm Type Regular"/>
              </a:rPr>
              <a:t>Naddebo</a:t>
            </a: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 (C)</a:t>
            </a:r>
          </a:p>
          <a:p>
            <a:pPr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Borgarråd</a:t>
            </a:r>
          </a:p>
          <a:p>
            <a:pPr defTabSz="685800">
              <a:lnSpc>
                <a:spcPct val="85000"/>
              </a:lnSpc>
            </a:pPr>
            <a:endParaRPr lang="sv-SE" sz="525" b="1" spc="-8" dirty="0">
              <a:solidFill>
                <a:srgbClr val="000000"/>
              </a:solidFill>
              <a:latin typeface="Stockholm Type Regular"/>
            </a:endParaRP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Kulturnämnden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SDN stadsmiljö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Stockholms Stads-</a:t>
            </a:r>
            <a:br>
              <a:rPr lang="sv-SE" sz="488" b="1" spc="-8" dirty="0">
                <a:solidFill>
                  <a:srgbClr val="000000"/>
                </a:solidFill>
                <a:latin typeface="Stockholm Type Regular"/>
              </a:rPr>
            </a:b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teater AB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Skönhetsrådet (Rådet till skydd för</a:t>
            </a:r>
          </a:p>
          <a:p>
            <a:pPr marL="42863" indent="-42863" defTabSz="6858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Stockholms skönhet)</a:t>
            </a:r>
            <a:endParaRPr lang="en-GB" sz="488" b="1" spc="-8" dirty="0">
              <a:solidFill>
                <a:srgbClr val="000000"/>
              </a:solidFill>
              <a:latin typeface="Stockholm Type Regular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A1AF3FD-0A60-4F18-9D2E-18C601E089D9}"/>
              </a:ext>
            </a:extLst>
          </p:cNvPr>
          <p:cNvSpPr/>
          <p:nvPr/>
        </p:nvSpPr>
        <p:spPr>
          <a:xfrm>
            <a:off x="4671993" y="2538823"/>
            <a:ext cx="720900" cy="39623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Stockholm Type Regular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A12773D-F16E-4FEE-B5D1-5A1B2105BFE7}"/>
              </a:ext>
            </a:extLst>
          </p:cNvPr>
          <p:cNvSpPr/>
          <p:nvPr/>
        </p:nvSpPr>
        <p:spPr>
          <a:xfrm>
            <a:off x="4671993" y="3769357"/>
            <a:ext cx="720900" cy="39623"/>
          </a:xfrm>
          <a:prstGeom prst="rect">
            <a:avLst/>
          </a:prstGeom>
          <a:solidFill>
            <a:srgbClr val="007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Stockholm Type Regular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2D9C4FC-0107-4571-98F9-EFBB4FEAE32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2893" y="3376059"/>
            <a:ext cx="513343" cy="62472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A017D06-BB1C-4487-81D0-D5E3E1677D3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2893" y="2219905"/>
            <a:ext cx="513344" cy="62626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9776DDE2-DEC3-4EEB-AA51-A295D01482B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7625" y="4772631"/>
            <a:ext cx="514080" cy="6262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634DE8-D3F5-4AFC-821A-AA199C186D46}"/>
              </a:ext>
            </a:extLst>
          </p:cNvPr>
          <p:cNvSpPr txBox="1"/>
          <p:nvPr/>
        </p:nvSpPr>
        <p:spPr>
          <a:xfrm>
            <a:off x="4630502" y="5332281"/>
            <a:ext cx="675000" cy="35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7000" tIns="27000" rIns="0" bIns="13500" rtlCol="0">
            <a:noAutofit/>
          </a:bodyPr>
          <a:lstStyle/>
          <a:p>
            <a:pPr algn="ctr" defTabSz="685800">
              <a:lnSpc>
                <a:spcPct val="105000"/>
              </a:lnSpc>
            </a:pPr>
            <a:endParaRPr lang="sv-SE" sz="488" b="1" spc="-8" dirty="0">
              <a:solidFill>
                <a:srgbClr val="000000"/>
              </a:solidFill>
              <a:latin typeface="Stockholm Type Regular"/>
            </a:endParaRPr>
          </a:p>
          <a:p>
            <a:pPr algn="ctr"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Sissela Nordling Blanco (FI)</a:t>
            </a:r>
            <a:endParaRPr lang="en-GB" sz="488" b="1" spc="-8" dirty="0">
              <a:solidFill>
                <a:srgbClr val="000000"/>
              </a:solidFill>
              <a:latin typeface="Stockholm Type Regular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3FE654-B90F-4F9C-ACAD-904F2D427942}"/>
              </a:ext>
            </a:extLst>
          </p:cNvPr>
          <p:cNvSpPr txBox="1"/>
          <p:nvPr/>
        </p:nvSpPr>
        <p:spPr>
          <a:xfrm>
            <a:off x="5462154" y="5332281"/>
            <a:ext cx="675000" cy="35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7000" tIns="27000" rIns="0" bIns="13500" rtlCol="0">
            <a:noAutofit/>
          </a:bodyPr>
          <a:lstStyle/>
          <a:p>
            <a:pPr algn="ctr" defTabSz="685800">
              <a:lnSpc>
                <a:spcPct val="105000"/>
              </a:lnSpc>
            </a:pPr>
            <a:endParaRPr lang="sv-SE" sz="488" b="1" spc="-8" dirty="0">
              <a:solidFill>
                <a:srgbClr val="000000"/>
              </a:solidFill>
              <a:latin typeface="Stockholm Type Regular"/>
            </a:endParaRPr>
          </a:p>
          <a:p>
            <a:pPr algn="ctr" defTabSz="685800">
              <a:lnSpc>
                <a:spcPct val="105000"/>
              </a:lnSpc>
            </a:pPr>
            <a:r>
              <a:rPr lang="sv-SE" sz="488" b="1" spc="-8" dirty="0">
                <a:solidFill>
                  <a:srgbClr val="000000"/>
                </a:solidFill>
                <a:latin typeface="Stockholm Type Regular"/>
              </a:rPr>
              <a:t>Peter Wallmark(SD)</a:t>
            </a:r>
            <a:endParaRPr lang="en-GB" sz="488" b="1" spc="-8" dirty="0">
              <a:solidFill>
                <a:srgbClr val="000000"/>
              </a:solidFill>
              <a:latin typeface="Stockholm Type Regular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64A981-A4B4-4CF3-BC51-F8516704D24A}"/>
              </a:ext>
            </a:extLst>
          </p:cNvPr>
          <p:cNvSpPr/>
          <p:nvPr/>
        </p:nvSpPr>
        <p:spPr>
          <a:xfrm>
            <a:off x="5504422" y="5609805"/>
            <a:ext cx="615600" cy="39623"/>
          </a:xfrm>
          <a:prstGeom prst="rect">
            <a:avLst/>
          </a:prstGeom>
          <a:solidFill>
            <a:srgbClr val="ED9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Stockholm Type Regular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D30F82-96C3-4172-90A7-2FE9B5387660}"/>
              </a:ext>
            </a:extLst>
          </p:cNvPr>
          <p:cNvSpPr/>
          <p:nvPr/>
        </p:nvSpPr>
        <p:spPr>
          <a:xfrm>
            <a:off x="4673639" y="5610498"/>
            <a:ext cx="615600" cy="39623"/>
          </a:xfrm>
          <a:prstGeom prst="rect">
            <a:avLst/>
          </a:prstGeom>
          <a:solidFill>
            <a:srgbClr val="E05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Stockholm Type Regular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13A9A975-9731-4043-8CC3-6EDBDC371EB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1824" y="4772631"/>
            <a:ext cx="514080" cy="62622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A9660E27-8864-45BF-ADE3-00FC9574BFB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322" y="4772630"/>
            <a:ext cx="514080" cy="626222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3F87CA5F-34A0-46AD-A016-80031C0D9E03}"/>
              </a:ext>
            </a:extLst>
          </p:cNvPr>
          <p:cNvSpPr/>
          <p:nvPr/>
        </p:nvSpPr>
        <p:spPr>
          <a:xfrm>
            <a:off x="480609" y="5610498"/>
            <a:ext cx="615600" cy="39623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Stockholm Type Regular"/>
            </a:endParaRP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93AC9852-5A86-425B-8611-E75D49D5D27A}"/>
              </a:ext>
            </a:extLst>
          </p:cNvPr>
          <p:cNvSpPr/>
          <p:nvPr/>
        </p:nvSpPr>
        <p:spPr>
          <a:xfrm>
            <a:off x="0" y="744946"/>
            <a:ext cx="7970638" cy="4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75600" rtlCol="0" anchor="ctr"/>
          <a:lstStyle/>
          <a:p>
            <a:pPr indent="404813" defTabSz="685800"/>
            <a:r>
              <a:rPr lang="sv-SE" sz="2700" b="1" spc="-23" dirty="0">
                <a:solidFill>
                  <a:srgbClr val="000000"/>
                </a:solidFill>
                <a:latin typeface="Stockholm Type Bold"/>
              </a:rPr>
              <a:t>Borgarråden och rotlarnas ansvarsområden</a:t>
            </a:r>
          </a:p>
        </p:txBody>
      </p:sp>
      <p:pic>
        <p:nvPicPr>
          <p:cNvPr id="84" name="Picture 67">
            <a:extLst>
              <a:ext uri="{FF2B5EF4-FFF2-40B4-BE49-F238E27FC236}">
                <a16:creationId xmlns:a16="http://schemas.microsoft.com/office/drawing/2014/main" id="{22A26623-0BBF-43D2-ADD9-87F92DBD3ED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57" t="10596" r="34999" b="16454"/>
          <a:stretch/>
        </p:blipFill>
        <p:spPr>
          <a:xfrm>
            <a:off x="1205981" y="2219906"/>
            <a:ext cx="514080" cy="6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3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Stockholm Business Region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Styrelseordförande: Anna König </a:t>
            </a:r>
            <a:r>
              <a:rPr lang="sv-SE" dirty="0" err="1" smtClean="0"/>
              <a:t>Jerlmyr</a:t>
            </a:r>
            <a:r>
              <a:rPr lang="sv-SE" dirty="0" smtClean="0"/>
              <a:t> (M)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https</a:t>
            </a:r>
            <a:r>
              <a:rPr lang="sv-SE" dirty="0"/>
              <a:t>://www.stockholmbusinessregion.com/sv/bolagsfakta/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Dotterbolaget </a:t>
            </a:r>
            <a:r>
              <a:rPr lang="sv-SE" dirty="0" err="1"/>
              <a:t>Invest</a:t>
            </a:r>
            <a:r>
              <a:rPr lang="sv-SE" dirty="0"/>
              <a:t> Stockholm arbetar för att Stockholm ska erbjuda bästa möjliga förutsättningar för befintliga företag att växa och för nya företag att starta och etablera sig i Stockholm.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91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på stockholm.se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490" t="4824" r="19298" b="444"/>
          <a:stretch/>
        </p:blipFill>
        <p:spPr>
          <a:xfrm>
            <a:off x="457200" y="1332000"/>
            <a:ext cx="4068000" cy="406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/>
          <a:srcRect l="20832" t="4492" r="20467" b="203"/>
          <a:stretch/>
        </p:blipFill>
        <p:spPr>
          <a:xfrm>
            <a:off x="4644008" y="2340000"/>
            <a:ext cx="4328378" cy="439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21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/>
        </p:nvSpPr>
        <p:spPr>
          <a:xfrm>
            <a:off x="457200" y="3203976"/>
            <a:ext cx="2727116" cy="5130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80000" indent="-180000" eaLnBrk="1" hangingPunct="1">
              <a:spcBef>
                <a:spcPts val="250"/>
              </a:spcBef>
              <a:buFontTx/>
              <a:buChar char="•"/>
              <a:defRPr/>
            </a:pPr>
            <a:r>
              <a:rPr lang="sv-SE" sz="1600" kern="0" dirty="0"/>
              <a:t>Fritidsverksamhet för barn och ungdomar</a:t>
            </a:r>
          </a:p>
          <a:p>
            <a:pPr marL="180000" indent="-180000" eaLnBrk="1" hangingPunct="1">
              <a:spcBef>
                <a:spcPts val="250"/>
              </a:spcBef>
              <a:buFontTx/>
              <a:buChar char="•"/>
              <a:defRPr/>
            </a:pPr>
            <a:r>
              <a:rPr lang="sv-SE" sz="1600" kern="0" dirty="0"/>
              <a:t>Kommunal förskola</a:t>
            </a:r>
          </a:p>
          <a:p>
            <a:pPr marL="180000" indent="-180000" eaLnBrk="1" hangingPunct="1">
              <a:spcBef>
                <a:spcPts val="250"/>
              </a:spcBef>
              <a:buFontTx/>
              <a:buChar char="•"/>
              <a:defRPr/>
            </a:pPr>
            <a:r>
              <a:rPr lang="sv-SE" sz="1600" kern="0" dirty="0"/>
              <a:t>Försörjningsstöd, budget- och skuldrådgivning </a:t>
            </a:r>
            <a:endParaRPr lang="sv-SE" sz="1600" kern="0" dirty="0" smtClean="0"/>
          </a:p>
          <a:p>
            <a:pPr marL="180000" indent="-180000" eaLnBrk="1" hangingPunct="1">
              <a:spcBef>
                <a:spcPts val="250"/>
              </a:spcBef>
              <a:buFontTx/>
              <a:buChar char="•"/>
              <a:defRPr/>
            </a:pPr>
            <a:r>
              <a:rPr lang="sv-SE" sz="1600" kern="0" dirty="0" smtClean="0"/>
              <a:t>Konsumentrådgivning </a:t>
            </a:r>
            <a:endParaRPr lang="sv-SE" sz="1600" kern="0" dirty="0"/>
          </a:p>
          <a:p>
            <a:pPr marL="180000" indent="-180000" eaLnBrk="1" hangingPunct="1">
              <a:spcBef>
                <a:spcPts val="250"/>
              </a:spcBef>
              <a:buFontTx/>
              <a:buChar char="•"/>
              <a:defRPr/>
            </a:pPr>
            <a:r>
              <a:rPr lang="sv-SE" sz="1600" kern="0" dirty="0" smtClean="0"/>
              <a:t>Lokala </a:t>
            </a:r>
            <a:r>
              <a:rPr lang="sv-SE" sz="1600" kern="0" dirty="0"/>
              <a:t>näringslivsfrågor</a:t>
            </a:r>
          </a:p>
          <a:p>
            <a:pPr marL="180000" indent="-180000" eaLnBrk="1" hangingPunct="1">
              <a:spcBef>
                <a:spcPts val="250"/>
              </a:spcBef>
              <a:buFontTx/>
              <a:buChar char="•"/>
              <a:defRPr/>
            </a:pPr>
            <a:r>
              <a:rPr lang="sv-SE" sz="1600" kern="0" dirty="0"/>
              <a:t>Lokala stadsmiljöfrågor  </a:t>
            </a:r>
          </a:p>
          <a:p>
            <a:pPr marL="180000" indent="-180000" eaLnBrk="1" hangingPunct="1">
              <a:spcBef>
                <a:spcPts val="250"/>
              </a:spcBef>
              <a:buFontTx/>
              <a:buChar char="•"/>
              <a:defRPr/>
            </a:pPr>
            <a:r>
              <a:rPr lang="sv-SE" sz="1600" kern="0" dirty="0"/>
              <a:t>Renhållning, skötsel och underhåll av parker samt parkinvesteringar</a:t>
            </a:r>
          </a:p>
          <a:p>
            <a:pPr marL="180000" indent="-180000" eaLnBrk="1" hangingPunct="1">
              <a:spcBef>
                <a:spcPts val="250"/>
              </a:spcBef>
              <a:buFontTx/>
              <a:buChar char="•"/>
              <a:defRPr/>
            </a:pPr>
            <a:r>
              <a:rPr lang="sv-SE" sz="1600" kern="0" dirty="0"/>
              <a:t>Service och omsorg till personer med funktionsnedsättning </a:t>
            </a:r>
          </a:p>
          <a:p>
            <a:pPr marL="180000" indent="-180000" eaLnBrk="1" hangingPunct="1">
              <a:spcBef>
                <a:spcPts val="250"/>
              </a:spcBef>
              <a:buFontTx/>
              <a:buChar char="•"/>
              <a:defRPr/>
            </a:pPr>
            <a:r>
              <a:rPr lang="sv-SE" sz="1600" kern="0" dirty="0"/>
              <a:t>Social service, omsorg och behandling samt familjerätt </a:t>
            </a:r>
          </a:p>
          <a:p>
            <a:pPr marL="180000" indent="-180000" eaLnBrk="1" hangingPunct="1">
              <a:spcBef>
                <a:spcPts val="250"/>
              </a:spcBef>
              <a:buFontTx/>
              <a:buChar char="•"/>
              <a:defRPr/>
            </a:pPr>
            <a:r>
              <a:rPr lang="sv-SE" sz="1600" kern="0" dirty="0"/>
              <a:t>Äldreomsorg</a:t>
            </a:r>
            <a:endParaRPr lang="sv-SE" sz="1600" kern="0" dirty="0">
              <a:solidFill>
                <a:schemeClr val="tx1"/>
              </a:solidFill>
            </a:endParaRPr>
          </a:p>
          <a:p>
            <a:pPr marL="180000" indent="-180000" eaLnBrk="1" hangingPunct="1">
              <a:spcBef>
                <a:spcPts val="250"/>
              </a:spcBef>
              <a:buFont typeface="Wingdings" charset="2"/>
              <a:buChar char="§"/>
              <a:defRPr/>
            </a:pPr>
            <a:endParaRPr lang="sv-SE" sz="1600" kern="0" dirty="0">
              <a:solidFill>
                <a:schemeClr val="tx1"/>
              </a:solidFill>
            </a:endParaRPr>
          </a:p>
          <a:p>
            <a:pPr marL="180000">
              <a:spcBef>
                <a:spcPts val="250"/>
              </a:spcBef>
            </a:pPr>
            <a:endParaRPr lang="sv-SE" sz="16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ea typeface="ヒラギノ角ゴ Pro W3" charset="-128"/>
                <a:cs typeface="ヒラギノ角ゴ Pro W3" charset="-128"/>
              </a:rPr>
              <a:t>Stadsdelsförvaltningar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10" name="Platshållare för bild 9" descr="kollage_stadsdelsforvaltningar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b="1722"/>
          <a:stretch>
            <a:fillRect/>
          </a:stretch>
        </p:blipFill>
        <p:spPr/>
      </p:pic>
      <p:sp>
        <p:nvSpPr>
          <p:cNvPr id="7" name="Platshållare för text 7"/>
          <p:cNvSpPr txBox="1">
            <a:spLocks/>
          </p:cNvSpPr>
          <p:nvPr/>
        </p:nvSpPr>
        <p:spPr bwMode="auto">
          <a:xfrm>
            <a:off x="458788" y="832713"/>
            <a:ext cx="6272212" cy="93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42913" indent="-2619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722313" indent="-2762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99060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125095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sv-SE" dirty="0" smtClean="0"/>
              <a:t>Har i sin stadsdel hand om: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936a4483153a0884f85473cf22138dde911c526"/>
</p:tagLst>
</file>

<file path=ppt/theme/theme1.xml><?xml version="1.0" encoding="utf-8"?>
<a:theme xmlns:a="http://schemas.openxmlformats.org/drawingml/2006/main" name="Sthlm Presentation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.potx" id="{0DB55524-07EF-44C1-8747-CF1B5E5AC5B3}" vid="{A10E0A3B-2E4F-4225-A22C-A74EB0A09C12}"/>
    </a:ext>
  </a:extLst>
</a:theme>
</file>

<file path=ppt/theme/theme2.xml><?xml version="1.0" encoding="utf-8"?>
<a:theme xmlns:a="http://schemas.openxmlformats.org/drawingml/2006/main" name="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 Stad Font">
      <a:majorFont>
        <a:latin typeface="Stockholm Type Bold"/>
        <a:ea typeface=""/>
        <a:cs typeface=""/>
      </a:majorFont>
      <a:minorFont>
        <a:latin typeface="Stockholm Typ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280</TotalTime>
  <Words>573</Words>
  <Application>Microsoft Office PowerPoint</Application>
  <PresentationFormat>Bildspel på skärmen (4:3)</PresentationFormat>
  <Paragraphs>185</Paragraphs>
  <Slides>15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Stockholm Type Bold</vt:lpstr>
      <vt:lpstr>Stockholm Type Regular</vt:lpstr>
      <vt:lpstr>Wingdings</vt:lpstr>
      <vt:lpstr>ヒラギノ角ゴ Pro W3</vt:lpstr>
      <vt:lpstr>Sthlm Presentation</vt:lpstr>
      <vt:lpstr>Sthlm Presentation bred skärm</vt:lpstr>
      <vt:lpstr>Samverkan Kungsholmens stadsdelsförvaltning Företagarföreningar på Kungsholmen</vt:lpstr>
      <vt:lpstr>Program</vt:lpstr>
      <vt:lpstr>Exploateringskontoret</vt:lpstr>
      <vt:lpstr>Organisation för näringslivsfrågor</vt:lpstr>
      <vt:lpstr>Stockholms stads organisation</vt:lpstr>
      <vt:lpstr>PowerPoint-presentation</vt:lpstr>
      <vt:lpstr>Stockholm Business Region</vt:lpstr>
      <vt:lpstr>Information på stockholm.se</vt:lpstr>
      <vt:lpstr>Stadsdelsförvaltningar </vt:lpstr>
      <vt:lpstr>Mål och uppdrag 2019</vt:lpstr>
      <vt:lpstr>Inriktningsmål 2019</vt:lpstr>
      <vt:lpstr>Företagande</vt:lpstr>
      <vt:lpstr>Företagande</vt:lpstr>
      <vt:lpstr>Uppdrag till stadsdelsnämnderna (urval)</vt:lpstr>
      <vt:lpstr>Lokal näringslivsanalys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 – radera denna sida när du läst och är klar med din presentation</dc:title>
  <dc:creator>Maria Mathiasson Laxvik</dc:creator>
  <cp:lastModifiedBy>Maria Mathiasson Laxvik</cp:lastModifiedBy>
  <cp:revision>22</cp:revision>
  <cp:lastPrinted>2015-08-21T11:54:31Z</cp:lastPrinted>
  <dcterms:created xsi:type="dcterms:W3CDTF">2018-09-07T08:55:20Z</dcterms:created>
  <dcterms:modified xsi:type="dcterms:W3CDTF">2018-12-05T12:43:36Z</dcterms:modified>
</cp:coreProperties>
</file>